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1" r:id="rId7"/>
    <p:sldId id="273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2192000" cy="6858000"/>
  <p:notesSz cx="6858000" cy="9144000"/>
  <p:embeddedFontLst>
    <p:embeddedFont>
      <p:font typeface="Montserrat Light" pitchFamily="2" charset="0"/>
      <p:regular r:id="rId20"/>
      <p:bold r:id="rId21"/>
      <p:italic r:id="rId22"/>
      <p:boldItalic r:id="rId23"/>
    </p:embeddedFont>
    <p:embeddedFont>
      <p:font typeface="Montserrat SemiBold" pitchFamily="2" charset="0"/>
      <p:regular r:id="rId24"/>
      <p:bold r:id="rId25"/>
      <p:italic r:id="rId26"/>
      <p:boldItalic r:id="rId27"/>
    </p:embeddedFont>
    <p:embeddedFont>
      <p:font typeface="Sorts Mill Goudy" panose="020B0604020202020204" charset="0"/>
      <p:regular r:id="rId28"/>
      <p:italic r:id="rId29"/>
    </p:embeddedFont>
    <p:embeddedFont>
      <p:font typeface="Times" panose="02020603050405020304" pitchFamily="18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vdLdfNP1d54vcVXaB5vbYbS/a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72"/>
  </p:normalViewPr>
  <p:slideViewPr>
    <p:cSldViewPr snapToGrid="0">
      <p:cViewPr varScale="1">
        <p:scale>
          <a:sx n="84" d="100"/>
          <a:sy n="84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customXml" Target="../customXml/item1.xml"/><Relationship Id="rId21" Type="http://schemas.openxmlformats.org/officeDocument/2006/relationships/font" Target="fonts/font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6" name="Google Shape;2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302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7036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2029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rts Mill Goudy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000" cap="none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rts Mill Goudy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rts Mill Goudy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6"/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75" name="Google Shape;75;p26"/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/>
              <a:ahLst/>
              <a:cxnLst/>
              <a:rect l="l" t="t" r="r" b="b"/>
              <a:pathLst>
                <a:path w="2249810" h="2294745" extrusionOk="0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rgbClr val="A2A5B5">
                <a:alpha val="1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76" name="Google Shape;76;p26"/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/>
              <a:ahLst/>
              <a:cxnLst/>
              <a:rect l="l" t="t" r="r" b="b"/>
              <a:pathLst>
                <a:path w="1594846" h="3044131" extrusionOk="0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rgbClr val="A2A5B5">
                <a:alpha val="1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77" name="Google Shape;77;p26"/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/>
              <a:ahLst/>
              <a:cxnLst/>
              <a:rect l="l" t="t" r="r" b="b"/>
              <a:pathLst>
                <a:path w="4282900" h="4282434" extrusionOk="0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78" name="Google Shape;78;p26"/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/>
              <a:ahLst/>
              <a:cxnLst/>
              <a:rect l="l" t="t" r="r" b="b"/>
              <a:pathLst>
                <a:path w="2987296" h="5795027" extrusionOk="0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4861273" y="-464830"/>
            <a:ext cx="3650155" cy="907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00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371600" lvl="2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27"/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6" name="Google Shape;86;p27"/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/>
              <a:ahLst/>
              <a:cxnLst/>
              <a:rect l="l" t="t" r="r" b="b"/>
              <a:pathLst>
                <a:path w="2249810" h="2294745" extrusionOk="0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rgbClr val="A2A5B5">
                <a:alpha val="1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87" name="Google Shape;87;p27"/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/>
              <a:ahLst/>
              <a:cxnLst/>
              <a:rect l="l" t="t" r="r" b="b"/>
              <a:pathLst>
                <a:path w="1594846" h="3044131" extrusionOk="0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rgbClr val="A2A5B5">
                <a:alpha val="1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88" name="Google Shape;88;p27"/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/>
              <a:ahLst/>
              <a:cxnLst/>
              <a:rect l="l" t="t" r="r" b="b"/>
              <a:pathLst>
                <a:path w="4282900" h="4282434" extrusionOk="0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89" name="Google Shape;89;p27"/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/>
              <a:ahLst/>
              <a:cxnLst/>
              <a:rect l="l" t="t" r="r" b="b"/>
              <a:pathLst>
                <a:path w="2987296" h="5795027" extrusionOk="0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90" name="Google Shape;90;p27"/>
          <p:cNvSpPr txBox="1">
            <a:spLocks noGrp="1"/>
          </p:cNvSpPr>
          <p:nvPr>
            <p:ph type="title"/>
          </p:nvPr>
        </p:nvSpPr>
        <p:spPr>
          <a:xfrm rot="5400000">
            <a:off x="7587060" y="2410224"/>
            <a:ext cx="5310710" cy="222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body" idx="1"/>
          </p:nvPr>
        </p:nvSpPr>
        <p:spPr>
          <a:xfrm rot="5400000">
            <a:off x="2264988" y="-560535"/>
            <a:ext cx="5310710" cy="816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00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371600" lvl="2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00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371600" lvl="2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ts Mill Goud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Sorts Mill Goudy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Sorts Mill Goudy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966745" y="2250798"/>
            <a:ext cx="4445899" cy="375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00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371600" lvl="2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2"/>
          </p:nvPr>
        </p:nvSpPr>
        <p:spPr>
          <a:xfrm>
            <a:off x="5597174" y="2250798"/>
            <a:ext cx="4445899" cy="3752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00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371600" lvl="2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18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rts Mill Goudy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rts Mill Goudy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966745" y="2882837"/>
            <a:ext cx="4446642" cy="3343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00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371600" lvl="2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3"/>
          </p:nvPr>
        </p:nvSpPr>
        <p:spPr>
          <a:xfrm>
            <a:off x="5725280" y="2062842"/>
            <a:ext cx="4467794" cy="78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18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rts Mill Goudy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rts Mill Goudy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4"/>
          </p:nvPr>
        </p:nvSpPr>
        <p:spPr>
          <a:xfrm>
            <a:off x="5724868" y="2882837"/>
            <a:ext cx="4468541" cy="3343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00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371600" lvl="2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4000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5183188" y="1094014"/>
            <a:ext cx="6172200" cy="4767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Char char="∙"/>
              <a:defRPr sz="32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rts Mill Goudy"/>
              <a:buNone/>
              <a:defRPr sz="2800"/>
            </a:lvl2pPr>
            <a:lvl3pPr marL="1371600" lvl="2" indent="-4572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600"/>
              <a:buChar char="∙"/>
              <a:defRPr sz="24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rts Mill Goudy"/>
              <a:buNone/>
              <a:defRPr sz="2000"/>
            </a:lvl4pPr>
            <a:lvl5pPr marL="2286000" lvl="4" indent="-4191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000"/>
              <a:buChar char="∙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618012"/>
            <a:ext cx="3932237" cy="32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ts Mill Goudy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ts Mill Goudy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5"/>
          <p:cNvSpPr txBox="1"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5"/>
          <p:cNvSpPr txBox="1">
            <a:spLocks noGrp="1"/>
          </p:cNvSpPr>
          <p:nvPr>
            <p:ph type="body" idx="1"/>
          </p:nvPr>
        </p:nvSpPr>
        <p:spPr>
          <a:xfrm>
            <a:off x="839788" y="2618014"/>
            <a:ext cx="3932237" cy="325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ts Mill Goudy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ts Mill Goudy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6"/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7" name="Google Shape;7;p16"/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/>
              <a:ahLst/>
              <a:cxnLst/>
              <a:rect l="l" t="t" r="r" b="b"/>
              <a:pathLst>
                <a:path w="2249810" h="2294745" extrusionOk="0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rgbClr val="A2A5B5">
                <a:alpha val="1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8" name="Google Shape;8;p16"/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/>
              <a:ahLst/>
              <a:cxnLst/>
              <a:rect l="l" t="t" r="r" b="b"/>
              <a:pathLst>
                <a:path w="1594846" h="3044131" extrusionOk="0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rgbClr val="A2A5B5">
                <a:alpha val="1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9" name="Google Shape;9;p16"/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/>
              <a:ahLst/>
              <a:cxnLst/>
              <a:rect l="l" t="t" r="r" b="b"/>
              <a:pathLst>
                <a:path w="4282900" h="4282434" extrusionOk="0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0" name="Google Shape;10;p16"/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/>
              <a:ahLst/>
              <a:cxnLst/>
              <a:rect l="l" t="t" r="r" b="b"/>
              <a:pathLst>
                <a:path w="2987296" h="5795027" extrusionOk="0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  <a:defRPr sz="4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rts Mill Goudy"/>
              <a:buChar char="∙"/>
              <a:defRPr sz="2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ts Mill Goudy"/>
              <a:buNone/>
              <a:defRPr sz="18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rts Mill Goudy"/>
              <a:buChar char="∙"/>
              <a:defRPr sz="16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ts Mill Goudy"/>
              <a:buNone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3619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rts Mill Goudy"/>
              <a:buChar char="∙"/>
              <a:defRPr sz="14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ftr" idx="11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VJ3lknt7xp4iU6b0Rggri36z8CcP6jCWdw8G2pSAHKw/edit?usp=sharing" TargetMode="External"/><Relationship Id="rId5" Type="http://schemas.openxmlformats.org/officeDocument/2006/relationships/hyperlink" Target="https://forms.gle/AZjpBhzUKSKRek616" TargetMode="External"/><Relationship Id="rId4" Type="http://schemas.openxmlformats.org/officeDocument/2006/relationships/hyperlink" Target="https://docs.google.com/document/d/15oP7gAXfDnQT-GO0afKryfbFeKtc_r1zL0sD4HKBN9Q/edit?usp=shar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3">
            <a:alphaModFix amt="60000"/>
          </a:blip>
          <a:srcRect t="25000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>
            <a:spLocks noGrp="1"/>
          </p:cNvSpPr>
          <p:nvPr>
            <p:ph type="ctrTitle"/>
          </p:nvPr>
        </p:nvSpPr>
        <p:spPr>
          <a:xfrm>
            <a:off x="4637299" y="1252641"/>
            <a:ext cx="3149221" cy="217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orts Mill Goudy"/>
              <a:buNone/>
            </a:pPr>
            <a:r>
              <a:rPr lang="de-DE" sz="4000">
                <a:solidFill>
                  <a:srgbClr val="FFFFFF"/>
                </a:solidFill>
              </a:rPr>
              <a:t>Needfinding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4521389" y="1624360"/>
            <a:ext cx="3149221" cy="84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</a:pPr>
            <a:r>
              <a:rPr lang="de-DE">
                <a:solidFill>
                  <a:srgbClr val="FFFFFF"/>
                </a:solidFill>
              </a:rPr>
              <a:t>MED.AI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</a:pPr>
            <a:r>
              <a:rPr lang="de-DE">
                <a:solidFill>
                  <a:srgbClr val="FFFFFF"/>
                </a:solidFill>
              </a:rPr>
              <a:t>MEDICAL APP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4088827" y="720724"/>
            <a:ext cx="4014345" cy="541457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FFFFFF">
                <a:alpha val="66274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4248333" y="4148726"/>
            <a:ext cx="3695332" cy="169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Sorts Mill Goudy"/>
              <a:buNone/>
            </a:pPr>
            <a:r>
              <a:rPr lang="de-DE" sz="2000" b="0" i="0" u="none" strike="noStrike" cap="none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NGUYEN DINH THUAN</a:t>
            </a:r>
            <a:endParaRPr sz="20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Sorts Mill Goudy"/>
              <a:buNone/>
            </a:pPr>
            <a:r>
              <a:rPr lang="de-DE" sz="2000" b="0" i="0" u="none" strike="noStrike" cap="none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NGUYEN DUC PHUC HOANG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Sorts Mill Goudy"/>
              <a:buNone/>
            </a:pPr>
            <a:r>
              <a:rPr lang="de-DE" sz="2000" b="0" i="0" u="none" strike="noStrike" cap="none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ADINA WAIDHAS</a:t>
            </a:r>
            <a:endParaRPr sz="20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50000"/>
              <a:buFont typeface="Sorts Mill Goudy"/>
              <a:buNone/>
            </a:pPr>
            <a:endParaRPr sz="20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Sorts Mill Goudy"/>
              <a:buNone/>
            </a:pPr>
            <a:r>
              <a:rPr lang="de-DE" sz="2000" b="0" i="0" u="none" strike="noStrike" cap="none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22.10.2024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103126" y="233080"/>
            <a:ext cx="3701123" cy="93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02020"/>
              <a:buFont typeface="Sorts Mill Goudy"/>
              <a:buNone/>
            </a:pPr>
            <a:r>
              <a:rPr lang="de-DE" sz="2200"/>
              <a:t>Interview/ Observation results</a:t>
            </a:r>
            <a:br>
              <a:rPr lang="de-DE" sz="2000"/>
            </a:br>
            <a:r>
              <a:rPr lang="de-DE" sz="2000">
                <a:solidFill>
                  <a:srgbClr val="595959"/>
                </a:solidFill>
              </a:rPr>
              <a:t>Questionaire</a:t>
            </a:r>
            <a:endParaRPr sz="2000"/>
          </a:p>
        </p:txBody>
      </p:sp>
      <p:grpSp>
        <p:nvGrpSpPr>
          <p:cNvPr id="216" name="Google Shape;216;p31"/>
          <p:cNvGrpSpPr/>
          <p:nvPr/>
        </p:nvGrpSpPr>
        <p:grpSpPr>
          <a:xfrm flipH="1">
            <a:off x="0" y="1831057"/>
            <a:ext cx="3151640" cy="5028431"/>
            <a:chOff x="9040360" y="1829569"/>
            <a:chExt cx="3151640" cy="5028431"/>
          </a:xfrm>
        </p:grpSpPr>
        <p:grpSp>
          <p:nvGrpSpPr>
            <p:cNvPr id="217" name="Google Shape;217;p31"/>
            <p:cNvGrpSpPr/>
            <p:nvPr/>
          </p:nvGrpSpPr>
          <p:grpSpPr>
            <a:xfrm>
              <a:off x="9040360" y="1912383"/>
              <a:ext cx="3151640" cy="4945617"/>
              <a:chOff x="9040360" y="1912383"/>
              <a:chExt cx="3151640" cy="4945617"/>
            </a:xfrm>
          </p:grpSpPr>
          <p:sp>
            <p:nvSpPr>
              <p:cNvPr id="218" name="Google Shape;218;p31"/>
              <p:cNvSpPr/>
              <p:nvPr/>
            </p:nvSpPr>
            <p:spPr>
              <a:xfrm>
                <a:off x="9101565" y="4566630"/>
                <a:ext cx="2249810" cy="2291370"/>
              </a:xfrm>
              <a:custGeom>
                <a:avLst/>
                <a:gdLst/>
                <a:ahLst/>
                <a:cxnLst/>
                <a:rect l="l" t="t" r="r" b="b"/>
                <a:pathLst>
                  <a:path w="2249810" h="2291370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70146" y="275630"/>
                      <a:pt x="1745900" y="327719"/>
                      <a:pt x="1955981" y="449433"/>
                    </a:cubicBezTo>
                    <a:cubicBezTo>
                      <a:pt x="2157990" y="590684"/>
                      <a:pt x="2249810" y="752678"/>
                      <a:pt x="2249810" y="1076320"/>
                    </a:cubicBezTo>
                    <a:lnTo>
                      <a:pt x="2249810" y="1172210"/>
                    </a:lnTo>
                    <a:lnTo>
                      <a:pt x="2249810" y="1445920"/>
                    </a:lnTo>
                    <a:lnTo>
                      <a:pt x="2249810" y="1598212"/>
                    </a:lnTo>
                    <a:lnTo>
                      <a:pt x="2249810" y="1807917"/>
                    </a:lnTo>
                    <a:lnTo>
                      <a:pt x="2249810" y="1967812"/>
                    </a:lnTo>
                    <a:cubicBezTo>
                      <a:pt x="2249810" y="2089178"/>
                      <a:pt x="2236898" y="2187812"/>
                      <a:pt x="2210104" y="2271144"/>
                    </a:cubicBezTo>
                    <a:lnTo>
                      <a:pt x="2202000" y="2291370"/>
                    </a:lnTo>
                    <a:lnTo>
                      <a:pt x="47809" y="2291370"/>
                    </a:lnTo>
                    <a:lnTo>
                      <a:pt x="39705" y="2271144"/>
                    </a:lnTo>
                    <a:cubicBezTo>
                      <a:pt x="12912" y="2187812"/>
                      <a:pt x="0" y="2089178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219" name="Google Shape;219;p31"/>
              <p:cNvSpPr/>
              <p:nvPr/>
            </p:nvSpPr>
            <p:spPr>
              <a:xfrm>
                <a:off x="10366429" y="1912383"/>
                <a:ext cx="1825571" cy="3044131"/>
              </a:xfrm>
              <a:custGeom>
                <a:avLst/>
                <a:gdLst/>
                <a:ahLst/>
                <a:cxnLst/>
                <a:rect l="l" t="t" r="r" b="b"/>
                <a:pathLst>
                  <a:path w="1825571" h="3044131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08969" y="228354"/>
                      <a:pt x="1609963" y="293111"/>
                      <a:pt x="1787618" y="367973"/>
                    </a:cubicBezTo>
                    <a:lnTo>
                      <a:pt x="1825571" y="386337"/>
                    </a:lnTo>
                    <a:lnTo>
                      <a:pt x="1825571" y="2657795"/>
                    </a:lnTo>
                    <a:lnTo>
                      <a:pt x="1787617" y="2676158"/>
                    </a:lnTo>
                    <a:cubicBezTo>
                      <a:pt x="1609961" y="2751020"/>
                      <a:pt x="1408967" y="2815777"/>
                      <a:pt x="1225437" y="2957606"/>
                    </a:cubicBezTo>
                    <a:lnTo>
                      <a:pt x="1123061" y="3044131"/>
                    </a:lnTo>
                    <a:lnTo>
                      <a:pt x="1024372" y="2957606"/>
                    </a:lnTo>
                    <a:cubicBezTo>
                      <a:pt x="779664" y="2768501"/>
                      <a:pt x="503910" y="2716412"/>
                      <a:pt x="293828" y="2594699"/>
                    </a:cubicBezTo>
                    <a:cubicBezTo>
                      <a:pt x="91820" y="2453447"/>
                      <a:pt x="0" y="2291454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220" name="Google Shape;220;p31"/>
              <p:cNvSpPr/>
              <p:nvPr/>
            </p:nvSpPr>
            <p:spPr>
              <a:xfrm>
                <a:off x="9040360" y="4483816"/>
                <a:ext cx="2372219" cy="2366675"/>
              </a:xfrm>
              <a:custGeom>
                <a:avLst/>
                <a:gdLst/>
                <a:ahLst/>
                <a:cxnLst/>
                <a:rect l="l" t="t" r="r" b="b"/>
                <a:pathLst>
                  <a:path w="2372219" h="2366675" extrusionOk="0">
                    <a:moveTo>
                      <a:pt x="34848" y="2366675"/>
                    </a:moveTo>
                    <a:lnTo>
                      <a:pt x="18456" y="2301179"/>
                    </a:lnTo>
                    <a:cubicBezTo>
                      <a:pt x="6051" y="2234851"/>
                      <a:pt x="0" y="2160191"/>
                      <a:pt x="0" y="2074878"/>
                    </a:cubicBezTo>
                    <a:lnTo>
                      <a:pt x="0" y="1134881"/>
                    </a:lnTo>
                    <a:cubicBezTo>
                      <a:pt x="0" y="793630"/>
                      <a:pt x="96817" y="622823"/>
                      <a:pt x="309816" y="473886"/>
                    </a:cubicBezTo>
                    <a:cubicBezTo>
                      <a:pt x="531329" y="345550"/>
                      <a:pt x="822086" y="290627"/>
                      <a:pt x="1080108" y="91233"/>
                    </a:cubicBezTo>
                    <a:lnTo>
                      <a:pt x="1188054" y="0"/>
                    </a:lnTo>
                    <a:lnTo>
                      <a:pt x="1292112" y="91233"/>
                    </a:lnTo>
                    <a:cubicBezTo>
                      <a:pt x="1550134" y="290627"/>
                      <a:pt x="1840892" y="345550"/>
                      <a:pt x="2062403" y="473886"/>
                    </a:cubicBezTo>
                    <a:cubicBezTo>
                      <a:pt x="2275403" y="622823"/>
                      <a:pt x="2372219" y="793630"/>
                      <a:pt x="2372219" y="1134881"/>
                    </a:cubicBezTo>
                    <a:lnTo>
                      <a:pt x="2372219" y="1235988"/>
                    </a:lnTo>
                    <a:lnTo>
                      <a:pt x="2372219" y="2074878"/>
                    </a:lnTo>
                    <a:cubicBezTo>
                      <a:pt x="2372219" y="2160191"/>
                      <a:pt x="2366168" y="2234851"/>
                      <a:pt x="2353763" y="2301179"/>
                    </a:cubicBezTo>
                    <a:cubicBezTo>
                      <a:pt x="2348299" y="2323011"/>
                      <a:pt x="2342750" y="2357710"/>
                      <a:pt x="2342750" y="2357710"/>
                    </a:cubicBezTo>
                  </a:path>
                </a:pathLst>
              </a:custGeom>
              <a:noFill/>
              <a:ln w="25400" cap="rnd" cmpd="sng">
                <a:solidFill>
                  <a:srgbClr val="A2A5B5">
                    <a:alpha val="64313"/>
                  </a:srgbClr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</p:grpSp>
        <p:sp>
          <p:nvSpPr>
            <p:cNvPr id="221" name="Google Shape;221;p31"/>
            <p:cNvSpPr/>
            <p:nvPr/>
          </p:nvSpPr>
          <p:spPr>
            <a:xfrm>
              <a:off x="10305224" y="1829569"/>
              <a:ext cx="1886776" cy="3209758"/>
            </a:xfrm>
            <a:custGeom>
              <a:avLst/>
              <a:gdLst/>
              <a:ahLst/>
              <a:cxnLst/>
              <a:rect l="l" t="t" r="r" b="b"/>
              <a:pathLst>
                <a:path w="1886776" h="3209758" extrusionOk="0">
                  <a:moveTo>
                    <a:pt x="1884878" y="2800249"/>
                  </a:moveTo>
                  <a:cubicBezTo>
                    <a:pt x="1697557" y="2879185"/>
                    <a:pt x="1485627" y="2968980"/>
                    <a:pt x="1292111" y="3118525"/>
                  </a:cubicBezTo>
                  <a:lnTo>
                    <a:pt x="1184165" y="3209758"/>
                  </a:lnTo>
                  <a:lnTo>
                    <a:pt x="1080107" y="3118525"/>
                  </a:lnTo>
                  <a:cubicBezTo>
                    <a:pt x="822085" y="2919132"/>
                    <a:pt x="531327" y="2864209"/>
                    <a:pt x="309815" y="2735873"/>
                  </a:cubicBezTo>
                  <a:cubicBezTo>
                    <a:pt x="96816" y="2586936"/>
                    <a:pt x="0" y="2416129"/>
                    <a:pt x="0" y="2074878"/>
                  </a:cubicBezTo>
                  <a:lnTo>
                    <a:pt x="0" y="1906283"/>
                  </a:lnTo>
                  <a:lnTo>
                    <a:pt x="0" y="1685168"/>
                  </a:lnTo>
                  <a:lnTo>
                    <a:pt x="0" y="1524590"/>
                  </a:lnTo>
                  <a:lnTo>
                    <a:pt x="0" y="1235988"/>
                  </a:lnTo>
                  <a:lnTo>
                    <a:pt x="0" y="1134881"/>
                  </a:lnTo>
                  <a:cubicBezTo>
                    <a:pt x="0" y="793630"/>
                    <a:pt x="96817" y="622823"/>
                    <a:pt x="309816" y="473886"/>
                  </a:cubicBezTo>
                  <a:cubicBezTo>
                    <a:pt x="531329" y="345550"/>
                    <a:pt x="822086" y="290627"/>
                    <a:pt x="1080108" y="91233"/>
                  </a:cubicBezTo>
                  <a:lnTo>
                    <a:pt x="1188054" y="0"/>
                  </a:lnTo>
                  <a:lnTo>
                    <a:pt x="1292112" y="91233"/>
                  </a:lnTo>
                  <a:cubicBezTo>
                    <a:pt x="1485628" y="240778"/>
                    <a:pt x="1697559" y="309059"/>
                    <a:pt x="1884879" y="387994"/>
                  </a:cubicBezTo>
                  <a:lnTo>
                    <a:pt x="1886776" y="388912"/>
                  </a:ln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222" name="Google Shape;222;p31"/>
          <p:cNvSpPr txBox="1">
            <a:spLocks noGrp="1"/>
          </p:cNvSpPr>
          <p:nvPr>
            <p:ph type="body" idx="1"/>
          </p:nvPr>
        </p:nvSpPr>
        <p:spPr>
          <a:xfrm>
            <a:off x="5498746" y="2691068"/>
            <a:ext cx="5261748" cy="297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31710"/>
            <a:ext cx="12192000" cy="377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5615" y="4492813"/>
            <a:ext cx="4974292" cy="23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9907" y="4496647"/>
            <a:ext cx="4974292" cy="23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>
            <a:off x="-94891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1" name="Google Shape;231;p10"/>
          <p:cNvSpPr txBox="1">
            <a:spLocks noGrp="1"/>
          </p:cNvSpPr>
          <p:nvPr>
            <p:ph type="title"/>
          </p:nvPr>
        </p:nvSpPr>
        <p:spPr>
          <a:xfrm>
            <a:off x="617243" y="390124"/>
            <a:ext cx="2372219" cy="82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de-DE"/>
              <a:t>Analysis</a:t>
            </a:r>
            <a:endParaRPr/>
          </a:p>
        </p:txBody>
      </p:sp>
      <p:sp>
        <p:nvSpPr>
          <p:cNvPr id="232" name="Google Shape;232;p10"/>
          <p:cNvSpPr txBox="1">
            <a:spLocks noGrp="1"/>
          </p:cNvSpPr>
          <p:nvPr>
            <p:ph type="body" idx="1"/>
          </p:nvPr>
        </p:nvSpPr>
        <p:spPr>
          <a:xfrm>
            <a:off x="1926488" y="5288340"/>
            <a:ext cx="5991639" cy="82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20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 </a:t>
            </a:r>
            <a:r>
              <a:rPr lang="de-DE"/>
              <a:t>I need a system that helps me </a:t>
            </a:r>
            <a:r>
              <a:rPr lang="de-DE" b="1"/>
              <a:t>track patient data </a:t>
            </a:r>
            <a:r>
              <a:rPr lang="de-DE"/>
              <a:t>in real-time so I can provide better care."</a:t>
            </a:r>
            <a:endParaRPr/>
          </a:p>
        </p:txBody>
      </p:sp>
      <p:sp>
        <p:nvSpPr>
          <p:cNvPr id="233" name="Google Shape;233;p10"/>
          <p:cNvSpPr/>
          <p:nvPr/>
        </p:nvSpPr>
        <p:spPr>
          <a:xfrm>
            <a:off x="9343705" y="1907347"/>
            <a:ext cx="2249810" cy="3044131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9282500" y="1824533"/>
            <a:ext cx="2372219" cy="3209758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10584672" y="0"/>
            <a:ext cx="1607328" cy="2294745"/>
          </a:xfrm>
          <a:custGeom>
            <a:avLst/>
            <a:gdLst/>
            <a:ahLst/>
            <a:cxnLst/>
            <a:rect l="l" t="t" r="r" b="b"/>
            <a:pathLst>
              <a:path w="1607328" h="2294745" extrusionOk="0">
                <a:moveTo>
                  <a:pt x="49162" y="0"/>
                </a:moveTo>
                <a:lnTo>
                  <a:pt x="1607328" y="0"/>
                </a:lnTo>
                <a:lnTo>
                  <a:pt x="1607328" y="2000018"/>
                </a:lnTo>
                <a:lnTo>
                  <a:pt x="1603693" y="2001495"/>
                </a:lnTo>
                <a:cubicBezTo>
                  <a:pt x="1477906" y="2053369"/>
                  <a:pt x="1347790" y="2113667"/>
                  <a:pt x="1225436" y="2208220"/>
                </a:cubicBezTo>
                <a:lnTo>
                  <a:pt x="1123061" y="2294745"/>
                </a:lnTo>
                <a:lnTo>
                  <a:pt x="1024372" y="2208220"/>
                </a:lnTo>
                <a:cubicBezTo>
                  <a:pt x="779664" y="2019115"/>
                  <a:pt x="503910" y="1967026"/>
                  <a:pt x="293828" y="1845313"/>
                </a:cubicBezTo>
                <a:cubicBezTo>
                  <a:pt x="91820" y="1704061"/>
                  <a:pt x="0" y="1542068"/>
                  <a:pt x="0" y="1218426"/>
                </a:cubicBezTo>
                <a:lnTo>
                  <a:pt x="0" y="1058531"/>
                </a:lnTo>
                <a:lnTo>
                  <a:pt x="0" y="848826"/>
                </a:lnTo>
                <a:lnTo>
                  <a:pt x="0" y="696534"/>
                </a:lnTo>
                <a:lnTo>
                  <a:pt x="0" y="422824"/>
                </a:lnTo>
                <a:lnTo>
                  <a:pt x="0" y="326933"/>
                </a:lnTo>
                <a:cubicBezTo>
                  <a:pt x="0" y="205568"/>
                  <a:pt x="12912" y="106934"/>
                  <a:pt x="39706" y="23601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10523468" y="10053"/>
            <a:ext cx="1664941" cy="2367505"/>
          </a:xfrm>
          <a:custGeom>
            <a:avLst/>
            <a:gdLst/>
            <a:ahLst/>
            <a:cxnLst/>
            <a:rect l="l" t="t" r="r" b="b"/>
            <a:pathLst>
              <a:path w="1664941" h="2367505" extrusionOk="0">
                <a:moveTo>
                  <a:pt x="1664941" y="2069497"/>
                </a:moveTo>
                <a:lnTo>
                  <a:pt x="1590818" y="2101413"/>
                </a:lnTo>
                <a:cubicBezTo>
                  <a:pt x="1490231" y="2147043"/>
                  <a:pt x="1388869" y="2201499"/>
                  <a:pt x="1292111" y="2276272"/>
                </a:cubicBezTo>
                <a:lnTo>
                  <a:pt x="1184165" y="2367505"/>
                </a:lnTo>
                <a:lnTo>
                  <a:pt x="1080107" y="2276272"/>
                </a:lnTo>
                <a:cubicBezTo>
                  <a:pt x="822085" y="2076879"/>
                  <a:pt x="531327" y="2021956"/>
                  <a:pt x="309815" y="1893620"/>
                </a:cubicBezTo>
                <a:cubicBezTo>
                  <a:pt x="96816" y="1744683"/>
                  <a:pt x="0" y="1573876"/>
                  <a:pt x="0" y="1232625"/>
                </a:cubicBezTo>
                <a:lnTo>
                  <a:pt x="0" y="292627"/>
                </a:lnTo>
                <a:cubicBezTo>
                  <a:pt x="0" y="207315"/>
                  <a:pt x="6051" y="132655"/>
                  <a:pt x="18456" y="66326"/>
                </a:cubicBezTo>
                <a:cubicBezTo>
                  <a:pt x="24828" y="40866"/>
                  <a:pt x="33263" y="0"/>
                  <a:pt x="33263" y="0"/>
                </a:cubicBezTo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>
            <a:off x="1672930" y="1384162"/>
            <a:ext cx="5991639" cy="8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“I don't usually use these sites for tracking my health, just for booking or research."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"/>
          <p:cNvSpPr txBox="1"/>
          <p:nvPr/>
        </p:nvSpPr>
        <p:spPr>
          <a:xfrm>
            <a:off x="3134488" y="3233957"/>
            <a:ext cx="5991639" cy="8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0" i="0" u="none" strike="noStrike" cap="non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“I prefer using my phone for this, but the desktop version is easier to navigate. 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0"/>
          <p:cNvPicPr preferRelativeResize="0"/>
          <p:nvPr/>
        </p:nvPicPr>
        <p:blipFill rotWithShape="1">
          <a:blip r:embed="rId3">
            <a:alphaModFix/>
          </a:blip>
          <a:srcRect l="19719" t="10907" r="19718" b="10906"/>
          <a:stretch/>
        </p:blipFill>
        <p:spPr>
          <a:xfrm>
            <a:off x="7870366" y="4329795"/>
            <a:ext cx="1860418" cy="2458534"/>
          </a:xfrm>
          <a:custGeom>
            <a:avLst/>
            <a:gdLst/>
            <a:ahLst/>
            <a:cxnLst/>
            <a:rect l="l" t="t" r="r" b="b"/>
            <a:pathLst>
              <a:path w="2688492" h="3552831" extrusionOk="0">
                <a:moveTo>
                  <a:pt x="1366581" y="0"/>
                </a:moveTo>
                <a:lnTo>
                  <a:pt x="2276596" y="433693"/>
                </a:lnTo>
                <a:cubicBezTo>
                  <a:pt x="2492932" y="548769"/>
                  <a:pt x="2555002" y="627905"/>
                  <a:pt x="2623565" y="786523"/>
                </a:cubicBezTo>
                <a:cubicBezTo>
                  <a:pt x="2692128" y="945140"/>
                  <a:pt x="2666416" y="1124838"/>
                  <a:pt x="2688492" y="1385054"/>
                </a:cubicBezTo>
                <a:lnTo>
                  <a:pt x="2679142" y="2221340"/>
                </a:lnTo>
                <a:cubicBezTo>
                  <a:pt x="2678623" y="2455984"/>
                  <a:pt x="2624084" y="2742463"/>
                  <a:pt x="2527213" y="2904882"/>
                </a:cubicBezTo>
                <a:cubicBezTo>
                  <a:pt x="2430342" y="3066956"/>
                  <a:pt x="2235042" y="3131232"/>
                  <a:pt x="2097397" y="3194818"/>
                </a:cubicBezTo>
                <a:lnTo>
                  <a:pt x="1700564" y="3383846"/>
                </a:lnTo>
                <a:cubicBezTo>
                  <a:pt x="1589150" y="3423932"/>
                  <a:pt x="1468386" y="3512744"/>
                  <a:pt x="1356971" y="3552831"/>
                </a:cubicBezTo>
                <a:lnTo>
                  <a:pt x="728220" y="3226610"/>
                </a:lnTo>
                <a:cubicBezTo>
                  <a:pt x="511883" y="3111535"/>
                  <a:pt x="259707" y="3057280"/>
                  <a:pt x="138424" y="2891405"/>
                </a:cubicBezTo>
                <a:cubicBezTo>
                  <a:pt x="17140" y="2725184"/>
                  <a:pt x="0" y="2492960"/>
                  <a:pt x="0" y="2230325"/>
                </a:cubicBezTo>
                <a:lnTo>
                  <a:pt x="19738" y="1247862"/>
                </a:lnTo>
                <a:cubicBezTo>
                  <a:pt x="23114" y="994557"/>
                  <a:pt x="28827" y="899870"/>
                  <a:pt x="97909" y="764060"/>
                </a:cubicBezTo>
                <a:cubicBezTo>
                  <a:pt x="166992" y="628250"/>
                  <a:pt x="218154" y="548078"/>
                  <a:pt x="434490" y="43300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No photo description available.">
            <a:extLst>
              <a:ext uri="{FF2B5EF4-FFF2-40B4-BE49-F238E27FC236}">
                <a16:creationId xmlns:a16="http://schemas.microsoft.com/office/drawing/2014/main" id="{9049C484-27BF-E078-F3C3-234653CA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8" t="24097" r="20588" b="24097"/>
          <a:stretch>
            <a:fillRect/>
          </a:stretch>
        </p:blipFill>
        <p:spPr bwMode="auto">
          <a:xfrm>
            <a:off x="820439" y="2502126"/>
            <a:ext cx="1884184" cy="2489942"/>
          </a:xfrm>
          <a:custGeom>
            <a:avLst/>
            <a:gdLst>
              <a:gd name="connsiteX0" fmla="*/ 1366581 w 2688492"/>
              <a:gd name="connsiteY0" fmla="*/ 0 h 3552831"/>
              <a:gd name="connsiteX1" fmla="*/ 2276596 w 2688492"/>
              <a:gd name="connsiteY1" fmla="*/ 433693 h 3552831"/>
              <a:gd name="connsiteX2" fmla="*/ 2623565 w 2688492"/>
              <a:gd name="connsiteY2" fmla="*/ 786523 h 3552831"/>
              <a:gd name="connsiteX3" fmla="*/ 2688492 w 2688492"/>
              <a:gd name="connsiteY3" fmla="*/ 1385054 h 3552831"/>
              <a:gd name="connsiteX4" fmla="*/ 2679142 w 2688492"/>
              <a:gd name="connsiteY4" fmla="*/ 2221340 h 3552831"/>
              <a:gd name="connsiteX5" fmla="*/ 2527213 w 2688492"/>
              <a:gd name="connsiteY5" fmla="*/ 2904882 h 3552831"/>
              <a:gd name="connsiteX6" fmla="*/ 2097397 w 2688492"/>
              <a:gd name="connsiteY6" fmla="*/ 3194818 h 3552831"/>
              <a:gd name="connsiteX7" fmla="*/ 1700564 w 2688492"/>
              <a:gd name="connsiteY7" fmla="*/ 3383846 h 3552831"/>
              <a:gd name="connsiteX8" fmla="*/ 1356971 w 2688492"/>
              <a:gd name="connsiteY8" fmla="*/ 3552831 h 3552831"/>
              <a:gd name="connsiteX9" fmla="*/ 728219 w 2688492"/>
              <a:gd name="connsiteY9" fmla="*/ 3226610 h 3552831"/>
              <a:gd name="connsiteX10" fmla="*/ 138424 w 2688492"/>
              <a:gd name="connsiteY10" fmla="*/ 2891405 h 3552831"/>
              <a:gd name="connsiteX11" fmla="*/ 0 w 2688492"/>
              <a:gd name="connsiteY11" fmla="*/ 2230325 h 3552831"/>
              <a:gd name="connsiteX12" fmla="*/ 19737 w 2688492"/>
              <a:gd name="connsiteY12" fmla="*/ 1247862 h 3552831"/>
              <a:gd name="connsiteX13" fmla="*/ 97909 w 2688492"/>
              <a:gd name="connsiteY13" fmla="*/ 764061 h 3552831"/>
              <a:gd name="connsiteX14" fmla="*/ 434490 w 2688492"/>
              <a:gd name="connsiteY14" fmla="*/ 433002 h 355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88492" h="3552831">
                <a:moveTo>
                  <a:pt x="1366581" y="0"/>
                </a:moveTo>
                <a:lnTo>
                  <a:pt x="2276596" y="433693"/>
                </a:lnTo>
                <a:cubicBezTo>
                  <a:pt x="2492932" y="548769"/>
                  <a:pt x="2555002" y="627905"/>
                  <a:pt x="2623565" y="786523"/>
                </a:cubicBezTo>
                <a:cubicBezTo>
                  <a:pt x="2692128" y="945140"/>
                  <a:pt x="2666416" y="1124838"/>
                  <a:pt x="2688492" y="1385054"/>
                </a:cubicBezTo>
                <a:lnTo>
                  <a:pt x="2679142" y="2221340"/>
                </a:lnTo>
                <a:cubicBezTo>
                  <a:pt x="2678623" y="2455984"/>
                  <a:pt x="2624084" y="2742463"/>
                  <a:pt x="2527213" y="2904882"/>
                </a:cubicBezTo>
                <a:cubicBezTo>
                  <a:pt x="2430342" y="3066956"/>
                  <a:pt x="2235042" y="3131232"/>
                  <a:pt x="2097397" y="3194818"/>
                </a:cubicBezTo>
                <a:lnTo>
                  <a:pt x="1700564" y="3383846"/>
                </a:lnTo>
                <a:cubicBezTo>
                  <a:pt x="1589150" y="3423932"/>
                  <a:pt x="1468386" y="3512744"/>
                  <a:pt x="1356971" y="3552831"/>
                </a:cubicBezTo>
                <a:lnTo>
                  <a:pt x="728219" y="3226610"/>
                </a:lnTo>
                <a:cubicBezTo>
                  <a:pt x="511883" y="3111535"/>
                  <a:pt x="259707" y="3057280"/>
                  <a:pt x="138424" y="2891405"/>
                </a:cubicBezTo>
                <a:cubicBezTo>
                  <a:pt x="17140" y="2725185"/>
                  <a:pt x="0" y="2492960"/>
                  <a:pt x="0" y="2230325"/>
                </a:cubicBezTo>
                <a:lnTo>
                  <a:pt x="19737" y="1247862"/>
                </a:lnTo>
                <a:cubicBezTo>
                  <a:pt x="23114" y="994557"/>
                  <a:pt x="28827" y="899870"/>
                  <a:pt x="97909" y="764061"/>
                </a:cubicBezTo>
                <a:cubicBezTo>
                  <a:pt x="166992" y="628251"/>
                  <a:pt x="218154" y="548078"/>
                  <a:pt x="434490" y="433002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AF2F4-B220-FF23-99B3-CE4D2DABC1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548" t="18827" r="18548" b="18827"/>
          <a:stretch>
            <a:fillRect/>
          </a:stretch>
        </p:blipFill>
        <p:spPr>
          <a:xfrm>
            <a:off x="7901895" y="127452"/>
            <a:ext cx="1828889" cy="2400753"/>
          </a:xfrm>
          <a:custGeom>
            <a:avLst/>
            <a:gdLst>
              <a:gd name="connsiteX0" fmla="*/ 1366581 w 2688492"/>
              <a:gd name="connsiteY0" fmla="*/ 0 h 3251161"/>
              <a:gd name="connsiteX1" fmla="*/ 2276596 w 2688492"/>
              <a:gd name="connsiteY1" fmla="*/ 396868 h 3251161"/>
              <a:gd name="connsiteX2" fmla="*/ 2623565 w 2688492"/>
              <a:gd name="connsiteY2" fmla="*/ 719739 h 3251161"/>
              <a:gd name="connsiteX3" fmla="*/ 2688492 w 2688492"/>
              <a:gd name="connsiteY3" fmla="*/ 1267450 h 3251161"/>
              <a:gd name="connsiteX4" fmla="*/ 2679142 w 2688492"/>
              <a:gd name="connsiteY4" fmla="*/ 2032726 h 3251161"/>
              <a:gd name="connsiteX5" fmla="*/ 2527213 w 2688492"/>
              <a:gd name="connsiteY5" fmla="*/ 2658229 h 3251161"/>
              <a:gd name="connsiteX6" fmla="*/ 2097397 w 2688492"/>
              <a:gd name="connsiteY6" fmla="*/ 2923546 h 3251161"/>
              <a:gd name="connsiteX7" fmla="*/ 1700564 w 2688492"/>
              <a:gd name="connsiteY7" fmla="*/ 3096524 h 3251161"/>
              <a:gd name="connsiteX8" fmla="*/ 1356971 w 2688492"/>
              <a:gd name="connsiteY8" fmla="*/ 3251161 h 3251161"/>
              <a:gd name="connsiteX9" fmla="*/ 728220 w 2688492"/>
              <a:gd name="connsiteY9" fmla="*/ 2952639 h 3251161"/>
              <a:gd name="connsiteX10" fmla="*/ 138424 w 2688492"/>
              <a:gd name="connsiteY10" fmla="*/ 2645896 h 3251161"/>
              <a:gd name="connsiteX11" fmla="*/ 0 w 2688492"/>
              <a:gd name="connsiteY11" fmla="*/ 2040948 h 3251161"/>
              <a:gd name="connsiteX12" fmla="*/ 19738 w 2688492"/>
              <a:gd name="connsiteY12" fmla="*/ 1141906 h 3251161"/>
              <a:gd name="connsiteX13" fmla="*/ 97909 w 2688492"/>
              <a:gd name="connsiteY13" fmla="*/ 699184 h 3251161"/>
              <a:gd name="connsiteX14" fmla="*/ 434490 w 2688492"/>
              <a:gd name="connsiteY14" fmla="*/ 396236 h 3251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88492" h="3251161">
                <a:moveTo>
                  <a:pt x="1366581" y="0"/>
                </a:moveTo>
                <a:lnTo>
                  <a:pt x="2276596" y="396868"/>
                </a:lnTo>
                <a:cubicBezTo>
                  <a:pt x="2492932" y="502173"/>
                  <a:pt x="2555002" y="574590"/>
                  <a:pt x="2623565" y="719739"/>
                </a:cubicBezTo>
                <a:cubicBezTo>
                  <a:pt x="2692128" y="864889"/>
                  <a:pt x="2666416" y="1029328"/>
                  <a:pt x="2688492" y="1267450"/>
                </a:cubicBezTo>
                <a:lnTo>
                  <a:pt x="2679142" y="2032726"/>
                </a:lnTo>
                <a:cubicBezTo>
                  <a:pt x="2678623" y="2247447"/>
                  <a:pt x="2624084" y="2509601"/>
                  <a:pt x="2527213" y="2658229"/>
                </a:cubicBezTo>
                <a:cubicBezTo>
                  <a:pt x="2430342" y="2806541"/>
                  <a:pt x="2235042" y="2865360"/>
                  <a:pt x="2097397" y="2923546"/>
                </a:cubicBezTo>
                <a:lnTo>
                  <a:pt x="1700564" y="3096524"/>
                </a:lnTo>
                <a:cubicBezTo>
                  <a:pt x="1589150" y="3133207"/>
                  <a:pt x="1468386" y="3214478"/>
                  <a:pt x="1356971" y="3251161"/>
                </a:cubicBezTo>
                <a:lnTo>
                  <a:pt x="728220" y="2952639"/>
                </a:lnTo>
                <a:cubicBezTo>
                  <a:pt x="511883" y="2847335"/>
                  <a:pt x="259707" y="2797687"/>
                  <a:pt x="138424" y="2645896"/>
                </a:cubicBezTo>
                <a:cubicBezTo>
                  <a:pt x="17140" y="2493790"/>
                  <a:pt x="0" y="2281283"/>
                  <a:pt x="0" y="2040948"/>
                </a:cubicBezTo>
                <a:lnTo>
                  <a:pt x="19738" y="1141906"/>
                </a:lnTo>
                <a:cubicBezTo>
                  <a:pt x="23114" y="910110"/>
                  <a:pt x="28827" y="823463"/>
                  <a:pt x="97909" y="699184"/>
                </a:cubicBezTo>
                <a:cubicBezTo>
                  <a:pt x="166992" y="574906"/>
                  <a:pt x="218154" y="501540"/>
                  <a:pt x="434490" y="396236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47" name="Google Shape;247;p12"/>
          <p:cNvSpPr txBox="1">
            <a:spLocks noGrp="1"/>
          </p:cNvSpPr>
          <p:nvPr>
            <p:ph type="title"/>
          </p:nvPr>
        </p:nvSpPr>
        <p:spPr>
          <a:xfrm>
            <a:off x="748346" y="304655"/>
            <a:ext cx="6548282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de-DE"/>
              <a:t>Tensions, Contradictions</a:t>
            </a:r>
            <a:endParaRPr/>
          </a:p>
        </p:txBody>
      </p:sp>
      <p:sp>
        <p:nvSpPr>
          <p:cNvPr id="248" name="Google Shape;248;p12"/>
          <p:cNvSpPr/>
          <p:nvPr/>
        </p:nvSpPr>
        <p:spPr>
          <a:xfrm>
            <a:off x="8524732" y="1883966"/>
            <a:ext cx="3152219" cy="426514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8576873" y="1954517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Independence vs. </a:t>
            </a:r>
            <a:r>
              <a:rPr lang="de-DE" sz="1800" b="1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Dependence</a:t>
            </a:r>
            <a:r>
              <a:rPr lang="de-DE" sz="1800" b="1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Older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adults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desire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independence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in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managing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their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health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but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frequently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end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up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relying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on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others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due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accessibility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challenges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. Tech-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savvy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users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seek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control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over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security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of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their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personal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data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515050" y="1883966"/>
            <a:ext cx="3152219" cy="426514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567191" y="1954517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Automation vs. Human Support: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Users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appreciated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automated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systems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for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booking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and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managing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health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but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when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those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systems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failed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felt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abandoned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and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frustrated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.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Some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express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scepticism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about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trustworthiness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of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automated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systems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. </a:t>
            </a:r>
            <a:endParaRPr sz="1800" b="0" i="0" u="none" strike="noStrike" cap="none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4519891" y="1883966"/>
            <a:ext cx="3152219" cy="426514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4572032" y="1954517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Convenience vs. </a:t>
            </a:r>
            <a:r>
              <a:rPr lang="de-DE" sz="1800" b="1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Complexity</a:t>
            </a:r>
            <a:r>
              <a:rPr lang="de-DE" sz="1800" b="1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: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Normal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users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particularly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on mobile,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usually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want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fast, easy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access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but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often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find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interface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too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cluttered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. This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reflects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a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tension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between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providing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more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features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like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integrating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health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tracking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apps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vs.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streamlining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design.</a:t>
            </a:r>
            <a:endParaRPr sz="1800" b="0" i="0" u="none" strike="noStrike" cap="none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813288" y="304655"/>
            <a:ext cx="6548282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de-DE"/>
              <a:t>Surprises </a:t>
            </a: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8524732" y="1883966"/>
            <a:ext cx="3152219" cy="426514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8576873" y="1954517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Medical Experts Want More Automation: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Medical experts were more focused on automating patient monitoring and integrating data. </a:t>
            </a:r>
            <a:endParaRPr sz="1800" b="0" i="0" u="none" strike="noStrike" cap="non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515050" y="1883966"/>
            <a:ext cx="3152219" cy="426514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567191" y="1954517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Preference </a:t>
            </a:r>
            <a:r>
              <a:rPr lang="de-DE" sz="1800" b="1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for</a:t>
            </a:r>
            <a:r>
              <a:rPr lang="de-DE" sz="1800" b="1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1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Simplicity</a:t>
            </a:r>
            <a:r>
              <a:rPr lang="de-DE" sz="1800" b="1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Over Features: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Users,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especially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older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ones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often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preferred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fewer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options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that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were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easier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to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de-DE" sz="1800" b="0" i="0" u="none" strike="noStrike" cap="none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navigate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519891" y="1883966"/>
            <a:ext cx="3152219" cy="426514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4572032" y="1954517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Mobile Frustrations for Older Users: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Older users found mobile navigation more frustrating compared to desktop, mainly due to small text and clutter.</a:t>
            </a:r>
            <a:endParaRPr sz="1800" b="0" i="0" u="none" strike="noStrike" cap="non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770155" y="304655"/>
            <a:ext cx="6548282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de-DE"/>
              <a:t>Conclusions &amp; Questions </a:t>
            </a:r>
            <a:endParaRPr/>
          </a:p>
        </p:txBody>
      </p:sp>
      <p:sp>
        <p:nvSpPr>
          <p:cNvPr id="272" name="Google Shape;272;p33"/>
          <p:cNvSpPr/>
          <p:nvPr/>
        </p:nvSpPr>
        <p:spPr>
          <a:xfrm>
            <a:off x="8524732" y="1883966"/>
            <a:ext cx="3152219" cy="426514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8576873" y="1954517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1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Integration vs. Simplicity: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For medical professionals, the challenge is integrating complex data without overwhelming users. How can we balance the needs of highly technical users (who require real-time data tracking and integration) with basic users (who need simple appointment systems and access to health records)?</a:t>
            </a:r>
            <a:endParaRPr sz="1500" b="0" i="0" u="none" strike="noStrike" cap="non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515050" y="1883966"/>
            <a:ext cx="3152219" cy="426514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567191" y="1954517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1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Simplicity and Accessibility Are Key: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Across all user groups, the most common demand was for simpler, more accessible designs. This indicates that current systems might be over-engineered for certain user groups, especially older adults. Simplification could improve the user experience for all.</a:t>
            </a:r>
            <a:endParaRPr sz="1500" b="0" i="0" u="none" strike="noStrike" cap="non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4519891" y="1883966"/>
            <a:ext cx="3152219" cy="426514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4572032" y="1954517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1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Mobile Optimization Needs Work: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While mobile devices are increasingly used, they are not as optimized as desktop versions. This is particularly problematic for older adults, indicating a need for better mobile design and accessibility features like larger text and less clutter.</a:t>
            </a:r>
            <a:endParaRPr sz="1500" b="0" i="0" u="none" strike="noStrike" cap="non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4334844" y="143448"/>
            <a:ext cx="5143500" cy="150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de-DE"/>
              <a:t>Needs </a:t>
            </a:r>
            <a:r>
              <a:rPr lang="de-DE">
                <a:solidFill>
                  <a:srgbClr val="595959"/>
                </a:solidFill>
              </a:rPr>
              <a:t>and </a:t>
            </a:r>
            <a:r>
              <a:rPr lang="de-DE"/>
              <a:t>Insights</a:t>
            </a: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body" idx="1"/>
          </p:nvPr>
        </p:nvSpPr>
        <p:spPr>
          <a:xfrm>
            <a:off x="4334844" y="1362605"/>
            <a:ext cx="5584166" cy="351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400" b="1" dirty="0"/>
              <a:t>Needs: </a:t>
            </a:r>
            <a:endParaRPr sz="1400" dirty="0"/>
          </a:p>
          <a:p>
            <a:pPr marL="560071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de-DE" sz="1400" dirty="0" err="1"/>
              <a:t>Simplified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experience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older</a:t>
            </a:r>
            <a:r>
              <a:rPr lang="de-DE" sz="1400" dirty="0"/>
              <a:t> </a:t>
            </a:r>
            <a:r>
              <a:rPr lang="de-DE" sz="1400" dirty="0" err="1"/>
              <a:t>users</a:t>
            </a:r>
            <a:r>
              <a:rPr lang="de-DE" sz="1400" dirty="0"/>
              <a:t>,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b="1" dirty="0"/>
              <a:t>larger </a:t>
            </a:r>
            <a:r>
              <a:rPr lang="de-DE" sz="1400" b="1" dirty="0" err="1"/>
              <a:t>fonts</a:t>
            </a:r>
            <a:r>
              <a:rPr lang="de-DE" sz="1400" b="1" dirty="0"/>
              <a:t> </a:t>
            </a:r>
            <a:r>
              <a:rPr lang="de-DE" sz="1400" dirty="0"/>
              <a:t>and </a:t>
            </a:r>
            <a:r>
              <a:rPr lang="de-DE" sz="1400" b="1" dirty="0" err="1"/>
              <a:t>fewer</a:t>
            </a:r>
            <a:r>
              <a:rPr lang="de-DE" sz="1400" b="1" dirty="0"/>
              <a:t> </a:t>
            </a:r>
            <a:r>
              <a:rPr lang="de-DE" sz="1400" b="1" dirty="0" err="1"/>
              <a:t>navigational</a:t>
            </a:r>
            <a:r>
              <a:rPr lang="de-DE" sz="1400" b="1" dirty="0"/>
              <a:t> </a:t>
            </a:r>
            <a:r>
              <a:rPr lang="de-DE" sz="1400" b="1" dirty="0" err="1"/>
              <a:t>layers</a:t>
            </a:r>
            <a:r>
              <a:rPr lang="de-DE" sz="1400" dirty="0"/>
              <a:t>.</a:t>
            </a:r>
            <a:endParaRPr dirty="0"/>
          </a:p>
          <a:p>
            <a:pPr marL="560071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de-DE" sz="1400" dirty="0" err="1"/>
              <a:t>Faster</a:t>
            </a:r>
            <a:r>
              <a:rPr lang="de-DE" sz="1400" dirty="0"/>
              <a:t>, </a:t>
            </a:r>
            <a:r>
              <a:rPr lang="de-DE" sz="1400" dirty="0" err="1"/>
              <a:t>more</a:t>
            </a:r>
            <a:r>
              <a:rPr lang="de-DE" sz="1400" dirty="0"/>
              <a:t> </a:t>
            </a:r>
            <a:r>
              <a:rPr lang="de-DE" sz="1400" b="1" dirty="0"/>
              <a:t>reliable </a:t>
            </a:r>
            <a:r>
              <a:rPr lang="de-DE" sz="1400" b="1" dirty="0" err="1"/>
              <a:t>appointment</a:t>
            </a:r>
            <a:r>
              <a:rPr lang="de-DE" sz="1400" b="1" dirty="0"/>
              <a:t> </a:t>
            </a:r>
            <a:r>
              <a:rPr lang="de-DE" sz="1400" b="1" dirty="0" err="1"/>
              <a:t>booking</a:t>
            </a:r>
            <a:r>
              <a:rPr lang="de-DE" sz="1400" b="1" dirty="0"/>
              <a:t> </a:t>
            </a:r>
            <a:r>
              <a:rPr lang="de-DE" sz="1400" dirty="0" err="1"/>
              <a:t>systems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general</a:t>
            </a:r>
            <a:r>
              <a:rPr lang="de-DE" sz="1400" dirty="0"/>
              <a:t> </a:t>
            </a:r>
            <a:r>
              <a:rPr lang="de-DE" sz="1400" dirty="0" err="1"/>
              <a:t>users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avoid</a:t>
            </a:r>
            <a:r>
              <a:rPr lang="de-DE" sz="1400" dirty="0"/>
              <a:t> </a:t>
            </a:r>
            <a:r>
              <a:rPr lang="de-DE" sz="1400" dirty="0" err="1"/>
              <a:t>frustration</a:t>
            </a:r>
            <a:r>
              <a:rPr lang="de-DE" sz="1400" dirty="0"/>
              <a:t>.</a:t>
            </a:r>
            <a:endParaRPr dirty="0"/>
          </a:p>
          <a:p>
            <a:pPr marL="560071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de-DE" sz="1400" dirty="0" err="1"/>
              <a:t>Better</a:t>
            </a:r>
            <a:r>
              <a:rPr lang="de-DE" sz="1400" dirty="0"/>
              <a:t> </a:t>
            </a:r>
            <a:r>
              <a:rPr lang="de-DE" sz="1400" b="1" dirty="0"/>
              <a:t>mobile </a:t>
            </a:r>
            <a:r>
              <a:rPr lang="de-DE" sz="1400" b="1" dirty="0" err="1"/>
              <a:t>optimization</a:t>
            </a:r>
            <a:r>
              <a:rPr lang="de-DE" sz="1400" b="1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all </a:t>
            </a:r>
            <a:r>
              <a:rPr lang="de-DE" sz="1400" dirty="0" err="1"/>
              <a:t>users</a:t>
            </a:r>
            <a:r>
              <a:rPr lang="de-DE" sz="1400" dirty="0"/>
              <a:t>, </a:t>
            </a:r>
            <a:r>
              <a:rPr lang="de-DE" sz="1400" dirty="0" err="1"/>
              <a:t>focusing</a:t>
            </a:r>
            <a:r>
              <a:rPr lang="de-DE" sz="1400" dirty="0"/>
              <a:t> on </a:t>
            </a:r>
            <a:r>
              <a:rPr lang="de-DE" sz="1400" dirty="0" err="1"/>
              <a:t>clear</a:t>
            </a:r>
            <a:r>
              <a:rPr lang="de-DE" sz="1400" dirty="0"/>
              <a:t>, </a:t>
            </a:r>
            <a:r>
              <a:rPr lang="de-DE" sz="1400" dirty="0" err="1"/>
              <a:t>decluttered</a:t>
            </a:r>
            <a:r>
              <a:rPr lang="de-DE" sz="1400" dirty="0"/>
              <a:t> </a:t>
            </a:r>
            <a:r>
              <a:rPr lang="de-DE" sz="1400" dirty="0" err="1"/>
              <a:t>designs</a:t>
            </a:r>
            <a:r>
              <a:rPr lang="de-DE" sz="1400" dirty="0"/>
              <a:t>.</a:t>
            </a:r>
            <a:endParaRPr dirty="0"/>
          </a:p>
          <a:p>
            <a:pPr marL="560071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de-DE" sz="1400" dirty="0"/>
              <a:t>Real-time, </a:t>
            </a:r>
            <a:r>
              <a:rPr lang="de-DE" sz="1400" dirty="0" err="1"/>
              <a:t>integrated</a:t>
            </a:r>
            <a:r>
              <a:rPr lang="de-DE" sz="1400" dirty="0"/>
              <a:t> </a:t>
            </a:r>
            <a:r>
              <a:rPr lang="de-DE" sz="1400" dirty="0" err="1"/>
              <a:t>patient</a:t>
            </a:r>
            <a:r>
              <a:rPr lang="de-DE" sz="1400" dirty="0"/>
              <a:t> </a:t>
            </a:r>
            <a:r>
              <a:rPr lang="de-DE" sz="1400" dirty="0" err="1"/>
              <a:t>tracking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medical</a:t>
            </a:r>
            <a:r>
              <a:rPr lang="de-DE" sz="1400" dirty="0"/>
              <a:t> </a:t>
            </a:r>
            <a:r>
              <a:rPr lang="de-DE" sz="1400" dirty="0" err="1"/>
              <a:t>professionals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help</a:t>
            </a:r>
            <a:r>
              <a:rPr lang="de-DE" sz="1400" dirty="0"/>
              <a:t> monitor </a:t>
            </a:r>
            <a:r>
              <a:rPr lang="de-DE" sz="1400" dirty="0" err="1"/>
              <a:t>patients</a:t>
            </a:r>
            <a:r>
              <a:rPr lang="de-DE" sz="1400" dirty="0"/>
              <a:t> </a:t>
            </a:r>
            <a:r>
              <a:rPr lang="de-DE" sz="1400" dirty="0" err="1"/>
              <a:t>across</a:t>
            </a:r>
            <a:r>
              <a:rPr lang="de-DE" sz="1400" dirty="0"/>
              <a:t> different </a:t>
            </a:r>
            <a:r>
              <a:rPr lang="de-DE" sz="1400" dirty="0" err="1"/>
              <a:t>platforms</a:t>
            </a:r>
            <a:r>
              <a:rPr lang="de-DE" sz="1400" dirty="0"/>
              <a:t> and </a:t>
            </a:r>
            <a:r>
              <a:rPr lang="de-DE" sz="1400" dirty="0" err="1"/>
              <a:t>sources</a:t>
            </a:r>
            <a:r>
              <a:rPr lang="de-DE" sz="1400" dirty="0"/>
              <a:t>.</a:t>
            </a:r>
            <a:endParaRPr dirty="0"/>
          </a:p>
          <a:p>
            <a:pPr marL="560071" lvl="1" indent="-1714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400" b="1" dirty="0" err="1"/>
              <a:t>Insights</a:t>
            </a:r>
            <a:r>
              <a:rPr lang="de-DE" sz="1400" b="1" dirty="0"/>
              <a:t>: </a:t>
            </a:r>
            <a:endParaRPr sz="1400" dirty="0"/>
          </a:p>
          <a:p>
            <a:pPr marL="560071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de-DE" sz="1400" dirty="0"/>
              <a:t>Users </a:t>
            </a:r>
            <a:r>
              <a:rPr lang="de-DE" sz="1400" dirty="0" err="1"/>
              <a:t>prioritize</a:t>
            </a:r>
            <a:r>
              <a:rPr lang="de-DE" sz="1400" dirty="0"/>
              <a:t> </a:t>
            </a:r>
            <a:r>
              <a:rPr lang="de-DE" sz="1400" dirty="0" err="1"/>
              <a:t>ease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access</a:t>
            </a:r>
            <a:r>
              <a:rPr lang="de-DE" sz="1400" dirty="0"/>
              <a:t> and </a:t>
            </a:r>
            <a:r>
              <a:rPr lang="de-DE" sz="1400" b="1" dirty="0" err="1"/>
              <a:t>clarity</a:t>
            </a:r>
            <a:r>
              <a:rPr lang="de-DE" sz="1400" dirty="0"/>
              <a:t> </a:t>
            </a:r>
            <a:r>
              <a:rPr lang="de-DE" sz="1400" dirty="0" err="1"/>
              <a:t>over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. </a:t>
            </a:r>
            <a:r>
              <a:rPr lang="de-DE" sz="1400" dirty="0" err="1"/>
              <a:t>Too</a:t>
            </a:r>
            <a:r>
              <a:rPr lang="de-DE" sz="1400" dirty="0"/>
              <a:t> </a:t>
            </a:r>
            <a:r>
              <a:rPr lang="de-DE" sz="1400" dirty="0" err="1"/>
              <a:t>much</a:t>
            </a:r>
            <a:r>
              <a:rPr lang="de-DE" sz="1400" dirty="0"/>
              <a:t> </a:t>
            </a:r>
            <a:r>
              <a:rPr lang="de-DE" sz="1400" dirty="0" err="1"/>
              <a:t>information</a:t>
            </a:r>
            <a:r>
              <a:rPr lang="de-DE" sz="1400" dirty="0"/>
              <a:t> </a:t>
            </a:r>
            <a:r>
              <a:rPr lang="de-DE" sz="1400" dirty="0" err="1"/>
              <a:t>leads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frustration</a:t>
            </a:r>
            <a:r>
              <a:rPr lang="de-DE" sz="1400" dirty="0"/>
              <a:t>, </a:t>
            </a:r>
            <a:r>
              <a:rPr lang="de-DE" sz="1400" dirty="0" err="1"/>
              <a:t>especially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non-</a:t>
            </a:r>
            <a:r>
              <a:rPr lang="de-DE" sz="1400" dirty="0" err="1"/>
              <a:t>tech</a:t>
            </a:r>
            <a:r>
              <a:rPr lang="de-DE" sz="1400" dirty="0"/>
              <a:t>-</a:t>
            </a:r>
            <a:r>
              <a:rPr lang="de-DE" sz="1400" dirty="0" err="1"/>
              <a:t>savvy</a:t>
            </a:r>
            <a:r>
              <a:rPr lang="de-DE" sz="1400" dirty="0"/>
              <a:t> </a:t>
            </a:r>
            <a:r>
              <a:rPr lang="de-DE" sz="1400" dirty="0" err="1"/>
              <a:t>users</a:t>
            </a:r>
            <a:r>
              <a:rPr lang="de-DE" sz="1400" dirty="0"/>
              <a:t>.</a:t>
            </a:r>
            <a:endParaRPr dirty="0"/>
          </a:p>
          <a:p>
            <a:pPr marL="560071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de-DE" sz="1400" dirty="0"/>
              <a:t>Medical </a:t>
            </a:r>
            <a:r>
              <a:rPr lang="de-DE" sz="1400" dirty="0" err="1"/>
              <a:t>professionals</a:t>
            </a:r>
            <a:r>
              <a:rPr lang="de-DE" sz="1400" dirty="0"/>
              <a:t> </a:t>
            </a:r>
            <a:r>
              <a:rPr lang="de-DE" sz="1400" dirty="0" err="1"/>
              <a:t>have</a:t>
            </a:r>
            <a:r>
              <a:rPr lang="de-DE" sz="1400" dirty="0"/>
              <a:t> </a:t>
            </a:r>
            <a:r>
              <a:rPr lang="de-DE" sz="1400" dirty="0" err="1"/>
              <a:t>distinct</a:t>
            </a:r>
            <a:r>
              <a:rPr lang="de-DE" sz="1400" dirty="0"/>
              <a:t> </a:t>
            </a:r>
            <a:r>
              <a:rPr lang="de-DE" sz="1400" dirty="0" err="1"/>
              <a:t>needs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b="1" dirty="0"/>
              <a:t>real-time </a:t>
            </a:r>
            <a:r>
              <a:rPr lang="de-DE" sz="1400" b="1" dirty="0" err="1"/>
              <a:t>data</a:t>
            </a:r>
            <a:r>
              <a:rPr lang="de-DE" sz="1400" b="1" dirty="0"/>
              <a:t> </a:t>
            </a:r>
            <a:r>
              <a:rPr lang="de-DE" sz="1400" b="1" dirty="0" err="1"/>
              <a:t>integration</a:t>
            </a:r>
            <a:r>
              <a:rPr lang="de-DE" sz="1400" dirty="0"/>
              <a:t>,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requires</a:t>
            </a:r>
            <a:r>
              <a:rPr lang="de-DE" sz="1400" dirty="0"/>
              <a:t> </a:t>
            </a:r>
            <a:r>
              <a:rPr lang="de-DE" sz="1400" dirty="0" err="1"/>
              <a:t>advanced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r>
              <a:rPr lang="de-DE" sz="1400" dirty="0"/>
              <a:t> but </a:t>
            </a:r>
            <a:r>
              <a:rPr lang="de-DE" sz="1400" dirty="0" err="1"/>
              <a:t>should</a:t>
            </a:r>
            <a:r>
              <a:rPr lang="de-DE" sz="1400" dirty="0"/>
              <a:t> not </a:t>
            </a:r>
            <a:r>
              <a:rPr lang="de-DE" sz="1400" dirty="0" err="1"/>
              <a:t>compromise</a:t>
            </a:r>
            <a:r>
              <a:rPr lang="de-DE" sz="1400" dirty="0"/>
              <a:t> </a:t>
            </a:r>
            <a:r>
              <a:rPr lang="de-DE" sz="1400" dirty="0" err="1"/>
              <a:t>simplicity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other</a:t>
            </a:r>
            <a:r>
              <a:rPr lang="de-DE" sz="1400" dirty="0"/>
              <a:t> </a:t>
            </a:r>
            <a:r>
              <a:rPr lang="de-DE" sz="1400" dirty="0" err="1"/>
              <a:t>users</a:t>
            </a:r>
            <a:r>
              <a:rPr lang="de-DE" sz="1400" dirty="0"/>
              <a:t>.</a:t>
            </a:r>
            <a:endParaRPr dirty="0"/>
          </a:p>
          <a:p>
            <a:pPr marL="560071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de-DE" sz="1400" dirty="0" err="1"/>
              <a:t>Older</a:t>
            </a:r>
            <a:r>
              <a:rPr lang="de-DE" sz="1400" dirty="0"/>
              <a:t> </a:t>
            </a:r>
            <a:r>
              <a:rPr lang="de-DE" sz="1400" dirty="0" err="1"/>
              <a:t>users</a:t>
            </a:r>
            <a:r>
              <a:rPr lang="de-DE" sz="1400" dirty="0"/>
              <a:t> </a:t>
            </a:r>
            <a:r>
              <a:rPr lang="de-DE" sz="1400" dirty="0" err="1"/>
              <a:t>rely</a:t>
            </a:r>
            <a:r>
              <a:rPr lang="de-DE" sz="1400" dirty="0"/>
              <a:t> on </a:t>
            </a:r>
            <a:r>
              <a:rPr lang="de-DE" sz="1400" dirty="0" err="1"/>
              <a:t>assistance</a:t>
            </a:r>
            <a:r>
              <a:rPr lang="de-DE" sz="1400" dirty="0"/>
              <a:t> due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poor</a:t>
            </a:r>
            <a:r>
              <a:rPr lang="de-DE" sz="1400" dirty="0"/>
              <a:t> design, and </a:t>
            </a:r>
            <a:r>
              <a:rPr lang="de-DE" sz="1400" b="1" dirty="0" err="1"/>
              <a:t>improving</a:t>
            </a:r>
            <a:r>
              <a:rPr lang="de-DE" sz="1400" b="1" dirty="0"/>
              <a:t> </a:t>
            </a:r>
            <a:r>
              <a:rPr lang="de-DE" sz="1400" b="1" dirty="0" err="1"/>
              <a:t>accessibility</a:t>
            </a:r>
            <a:r>
              <a:rPr lang="de-DE" sz="1400" b="1" dirty="0"/>
              <a:t> </a:t>
            </a:r>
            <a:r>
              <a:rPr lang="de-DE" sz="1400" dirty="0" err="1"/>
              <a:t>would</a:t>
            </a:r>
            <a:r>
              <a:rPr lang="de-DE" sz="1400" dirty="0"/>
              <a:t> </a:t>
            </a:r>
            <a:r>
              <a:rPr lang="de-DE" sz="1400" dirty="0" err="1"/>
              <a:t>enhance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</a:t>
            </a:r>
            <a:r>
              <a:rPr lang="de-DE" sz="1400" dirty="0" err="1"/>
              <a:t>independence</a:t>
            </a:r>
            <a:r>
              <a:rPr lang="de-DE" sz="1400" dirty="0"/>
              <a:t>.</a:t>
            </a:r>
            <a:endParaRPr sz="1400" b="1" dirty="0"/>
          </a:p>
          <a:p>
            <a:pPr marL="560070" lvl="1" indent="-17144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400" dirty="0"/>
          </a:p>
          <a:p>
            <a:pPr marL="560070" lvl="1" indent="-17144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400" dirty="0"/>
          </a:p>
          <a:p>
            <a:pPr marL="560070" lvl="1" indent="-17144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sz="1400" dirty="0"/>
          </a:p>
        </p:txBody>
      </p:sp>
      <p:pic>
        <p:nvPicPr>
          <p:cNvPr id="285" name="Google Shape;285;p34" descr="A logo on a gray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726" t="10496" r="20725" b="10496"/>
          <a:stretch/>
        </p:blipFill>
        <p:spPr>
          <a:xfrm>
            <a:off x="445168" y="897147"/>
            <a:ext cx="3444508" cy="4648202"/>
          </a:xfrm>
          <a:custGeom>
            <a:avLst/>
            <a:gdLst/>
            <a:ahLst/>
            <a:cxnLst/>
            <a:rect l="l" t="t" r="r" b="b"/>
            <a:pathLst>
              <a:path w="4015219" h="5418350" extrusionOk="0">
                <a:moveTo>
                  <a:pt x="2010900" y="0"/>
                </a:moveTo>
                <a:lnTo>
                  <a:pt x="2187030" y="154009"/>
                </a:lnTo>
                <a:cubicBezTo>
                  <a:pt x="2623758" y="490603"/>
                  <a:pt x="3115894" y="583318"/>
                  <a:pt x="3490825" y="799961"/>
                </a:cubicBezTo>
                <a:cubicBezTo>
                  <a:pt x="3851349" y="1051379"/>
                  <a:pt x="4015219" y="1339716"/>
                  <a:pt x="4015219" y="1915777"/>
                </a:cubicBezTo>
                <a:lnTo>
                  <a:pt x="4015219" y="2086456"/>
                </a:lnTo>
                <a:lnTo>
                  <a:pt x="4015219" y="2573641"/>
                </a:lnTo>
                <a:lnTo>
                  <a:pt x="4015219" y="2844710"/>
                </a:lnTo>
                <a:lnTo>
                  <a:pt x="4015219" y="3217972"/>
                </a:lnTo>
                <a:lnTo>
                  <a:pt x="4015219" y="3502574"/>
                </a:lnTo>
                <a:cubicBezTo>
                  <a:pt x="4015219" y="4078635"/>
                  <a:pt x="3851347" y="4366973"/>
                  <a:pt x="3490825" y="4618390"/>
                </a:cubicBezTo>
                <a:cubicBezTo>
                  <a:pt x="3115891" y="4835033"/>
                  <a:pt x="2623755" y="4927747"/>
                  <a:pt x="2187027" y="5264341"/>
                </a:cubicBezTo>
                <a:lnTo>
                  <a:pt x="2004319" y="5418350"/>
                </a:lnTo>
                <a:lnTo>
                  <a:pt x="1828190" y="5264341"/>
                </a:lnTo>
                <a:cubicBezTo>
                  <a:pt x="1391461" y="4927747"/>
                  <a:pt x="899325" y="4835033"/>
                  <a:pt x="524394" y="4618390"/>
                </a:cubicBezTo>
                <a:cubicBezTo>
                  <a:pt x="163872" y="4366973"/>
                  <a:pt x="0" y="4078635"/>
                  <a:pt x="0" y="3502574"/>
                </a:cubicBezTo>
                <a:lnTo>
                  <a:pt x="0" y="3217972"/>
                </a:lnTo>
                <a:lnTo>
                  <a:pt x="0" y="2844710"/>
                </a:lnTo>
                <a:lnTo>
                  <a:pt x="0" y="2573641"/>
                </a:lnTo>
                <a:lnTo>
                  <a:pt x="0" y="2086456"/>
                </a:lnTo>
                <a:lnTo>
                  <a:pt x="0" y="1915777"/>
                </a:lnTo>
                <a:cubicBezTo>
                  <a:pt x="0" y="1339716"/>
                  <a:pt x="163872" y="1051379"/>
                  <a:pt x="524395" y="799961"/>
                </a:cubicBezTo>
                <a:cubicBezTo>
                  <a:pt x="899328" y="583318"/>
                  <a:pt x="1391463" y="490603"/>
                  <a:pt x="1828192" y="15400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86" name="Google Shape;286;p34"/>
          <p:cNvSpPr/>
          <p:nvPr/>
        </p:nvSpPr>
        <p:spPr>
          <a:xfrm flipH="1">
            <a:off x="360592" y="776496"/>
            <a:ext cx="3613660" cy="488950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9830241" y="5189445"/>
            <a:ext cx="2361759" cy="1671750"/>
          </a:xfrm>
          <a:custGeom>
            <a:avLst/>
            <a:gdLst/>
            <a:ahLst/>
            <a:cxnLst/>
            <a:rect l="l" t="t" r="r" b="b"/>
            <a:pathLst>
              <a:path w="2361759" h="1671750" extrusionOk="0">
                <a:moveTo>
                  <a:pt x="0" y="1671750"/>
                </a:moveTo>
                <a:lnTo>
                  <a:pt x="0" y="1642389"/>
                </a:lnTo>
                <a:lnTo>
                  <a:pt x="0" y="1508036"/>
                </a:lnTo>
                <a:cubicBezTo>
                  <a:pt x="0" y="1054580"/>
                  <a:pt x="128651" y="827611"/>
                  <a:pt x="411685" y="629703"/>
                </a:cubicBezTo>
                <a:cubicBezTo>
                  <a:pt x="706033" y="459168"/>
                  <a:pt x="1092393" y="386187"/>
                  <a:pt x="1435254" y="121231"/>
                </a:cubicBezTo>
                <a:lnTo>
                  <a:pt x="1578693" y="0"/>
                </a:lnTo>
                <a:lnTo>
                  <a:pt x="1716967" y="121231"/>
                </a:lnTo>
                <a:cubicBezTo>
                  <a:pt x="1888398" y="253709"/>
                  <a:pt x="2070703" y="338193"/>
                  <a:pt x="2246944" y="410875"/>
                </a:cubicBezTo>
                <a:lnTo>
                  <a:pt x="2361759" y="457521"/>
                </a:lnTo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88" name="Google Shape;288;p34"/>
          <p:cNvSpPr/>
          <p:nvPr/>
        </p:nvSpPr>
        <p:spPr>
          <a:xfrm>
            <a:off x="9882382" y="5261594"/>
            <a:ext cx="2309618" cy="1598004"/>
          </a:xfrm>
          <a:custGeom>
            <a:avLst/>
            <a:gdLst/>
            <a:ahLst/>
            <a:cxnLst/>
            <a:rect l="l" t="t" r="r" b="b"/>
            <a:pathLst>
              <a:path w="2309618" h="1598004" extrusionOk="0">
                <a:moveTo>
                  <a:pt x="1526466" y="0"/>
                </a:moveTo>
                <a:lnTo>
                  <a:pt x="1660166" y="117220"/>
                </a:lnTo>
                <a:cubicBezTo>
                  <a:pt x="1825925" y="245316"/>
                  <a:pt x="2002199" y="327005"/>
                  <a:pt x="2172609" y="397282"/>
                </a:cubicBezTo>
                <a:lnTo>
                  <a:pt x="2309618" y="452945"/>
                </a:lnTo>
                <a:lnTo>
                  <a:pt x="2309618" y="1598004"/>
                </a:lnTo>
                <a:lnTo>
                  <a:pt x="0" y="1598004"/>
                </a:lnTo>
                <a:lnTo>
                  <a:pt x="0" y="1588054"/>
                </a:lnTo>
                <a:lnTo>
                  <a:pt x="0" y="1458146"/>
                </a:lnTo>
                <a:cubicBezTo>
                  <a:pt x="0" y="1019692"/>
                  <a:pt x="124395" y="800231"/>
                  <a:pt x="398066" y="608871"/>
                </a:cubicBezTo>
                <a:cubicBezTo>
                  <a:pt x="682676" y="443978"/>
                  <a:pt x="1056254" y="373411"/>
                  <a:pt x="1387773" y="117220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 rotWithShape="1">
          <a:blip r:embed="rId3">
            <a:alphaModFix amt="60000"/>
          </a:blip>
          <a:srcRect t="25000"/>
          <a:stretch/>
        </p:blipFill>
        <p:spPr>
          <a:xfrm>
            <a:off x="-101320" y="-77708"/>
            <a:ext cx="12283230" cy="6935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>
            <a:spLocks noGrp="1"/>
          </p:cNvSpPr>
          <p:nvPr>
            <p:ph type="title"/>
          </p:nvPr>
        </p:nvSpPr>
        <p:spPr>
          <a:xfrm>
            <a:off x="976514" y="293357"/>
            <a:ext cx="6362699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orts Mill Goudy"/>
              <a:buNone/>
            </a:pPr>
            <a:r>
              <a:rPr lang="de-DE">
                <a:solidFill>
                  <a:srgbClr val="FFFFFF"/>
                </a:solidFill>
              </a:rPr>
              <a:t>Summary</a:t>
            </a:r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body" idx="1"/>
          </p:nvPr>
        </p:nvSpPr>
        <p:spPr>
          <a:xfrm>
            <a:off x="922367" y="1349086"/>
            <a:ext cx="9849254" cy="488353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9525" cap="flat" cmpd="sng">
            <a:solidFill>
              <a:srgbClr val="6FA79E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b" anchorCtr="0">
            <a:normAutofit fontScale="77500" lnSpcReduction="20000"/>
          </a:bodyPr>
          <a:lstStyle/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76470"/>
              <a:buNone/>
            </a:pPr>
            <a:r>
              <a:rPr lang="de-DE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Methods:</a:t>
            </a:r>
            <a:endParaRPr dirty="0"/>
          </a:p>
          <a:p>
            <a:pPr marL="5334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76470"/>
              <a:buChar char="∙"/>
            </a:pP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Interviews: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Conducted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normal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extreme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older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adults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and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medical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experts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5334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76470"/>
              <a:buChar char="∙"/>
            </a:pP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Questionnaires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Distributed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quantitative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behavior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preferences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76470"/>
              <a:buNone/>
            </a:pPr>
            <a:endParaRPr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76470"/>
              <a:buNone/>
            </a:pPr>
            <a:endParaRPr b="1"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76470"/>
              <a:buNone/>
            </a:pP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</a:t>
            </a:r>
            <a:r>
              <a:rPr lang="de-DE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5334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76470"/>
              <a:buChar char="∙"/>
            </a:pP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Mixed User Experience: Both normal and extreme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expressed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frustration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medical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websites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slow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cluttered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converns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difficulty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5334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76470"/>
              <a:buChar char="∙"/>
            </a:pP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 vs. Desktop: Users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prefer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mobile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convenience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but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struggle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Older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adults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find mobile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versions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especially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due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confusing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Cross-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seen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handling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different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individually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5334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76470"/>
              <a:buChar char="∙"/>
            </a:pP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Appointment Systems: Booking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appointments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but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often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hindered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Users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desire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simpler, </a:t>
            </a:r>
            <a:r>
              <a:rPr lang="de-DE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instant </a:t>
            </a:r>
            <a:r>
              <a:rPr lang="de-DE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confirmation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5334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76470"/>
              <a:buChar char="∙"/>
            </a:pP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Medical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Experts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 Needs: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Experts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integrated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 </a:t>
            </a:r>
            <a:r>
              <a:rPr lang="de-DE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tracking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patient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contrasting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preference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simplicity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76470"/>
              <a:buNone/>
            </a:pPr>
            <a:endParaRPr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76470"/>
              <a:buNone/>
            </a:pPr>
            <a:endParaRPr b="1"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76470"/>
              <a:buNone/>
            </a:pP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</a:t>
            </a:r>
            <a:r>
              <a:rPr lang="de-DE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r>
              <a:rPr lang="de-DE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76470"/>
              <a:buNone/>
            </a:pP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on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streamlining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appointment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enhancing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mobile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developing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cater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everyday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medical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professionals</a:t>
            </a:r>
            <a:r>
              <a:rPr lang="de-D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297" name="Google Shape;297;p15"/>
          <p:cNvSpPr/>
          <p:nvPr/>
        </p:nvSpPr>
        <p:spPr>
          <a:xfrm>
            <a:off x="8169556" y="1731566"/>
            <a:ext cx="3152219" cy="426514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8221697" y="1802117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99" name="Google Shape;299;p15"/>
          <p:cNvSpPr/>
          <p:nvPr/>
        </p:nvSpPr>
        <p:spPr>
          <a:xfrm>
            <a:off x="9830241" y="1"/>
            <a:ext cx="2361759" cy="2533369"/>
          </a:xfrm>
          <a:custGeom>
            <a:avLst/>
            <a:gdLst/>
            <a:ahLst/>
            <a:cxnLst/>
            <a:rect l="l" t="t" r="r" b="b"/>
            <a:pathLst>
              <a:path w="2361759" h="2533369" extrusionOk="0">
                <a:moveTo>
                  <a:pt x="2361759" y="2075848"/>
                </a:moveTo>
                <a:lnTo>
                  <a:pt x="2246942" y="2122494"/>
                </a:lnTo>
                <a:cubicBezTo>
                  <a:pt x="2070701" y="2195176"/>
                  <a:pt x="1888395" y="2279660"/>
                  <a:pt x="1716965" y="2412138"/>
                </a:cubicBezTo>
                <a:lnTo>
                  <a:pt x="1573526" y="2533369"/>
                </a:lnTo>
                <a:lnTo>
                  <a:pt x="1435253" y="2412138"/>
                </a:lnTo>
                <a:cubicBezTo>
                  <a:pt x="1092391" y="2147183"/>
                  <a:pt x="706031" y="2074201"/>
                  <a:pt x="411684" y="1903667"/>
                </a:cubicBezTo>
                <a:cubicBezTo>
                  <a:pt x="128650" y="1705759"/>
                  <a:pt x="0" y="1478790"/>
                  <a:pt x="0" y="1025333"/>
                </a:cubicBezTo>
                <a:lnTo>
                  <a:pt x="0" y="801304"/>
                </a:lnTo>
                <a:lnTo>
                  <a:pt x="0" y="507485"/>
                </a:lnTo>
                <a:lnTo>
                  <a:pt x="0" y="294108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9882382" y="0"/>
            <a:ext cx="2309618" cy="2462818"/>
          </a:xfrm>
          <a:custGeom>
            <a:avLst/>
            <a:gdLst/>
            <a:ahLst/>
            <a:cxnLst/>
            <a:rect l="l" t="t" r="r" b="b"/>
            <a:pathLst>
              <a:path w="2309618" h="2462818" extrusionOk="0">
                <a:moveTo>
                  <a:pt x="0" y="0"/>
                </a:moveTo>
                <a:lnTo>
                  <a:pt x="2309618" y="0"/>
                </a:lnTo>
                <a:lnTo>
                  <a:pt x="2309618" y="2009873"/>
                </a:lnTo>
                <a:lnTo>
                  <a:pt x="2172607" y="2065536"/>
                </a:lnTo>
                <a:cubicBezTo>
                  <a:pt x="2002197" y="2135813"/>
                  <a:pt x="1825922" y="2217503"/>
                  <a:pt x="1660163" y="2345598"/>
                </a:cubicBezTo>
                <a:lnTo>
                  <a:pt x="1521470" y="2462818"/>
                </a:lnTo>
                <a:lnTo>
                  <a:pt x="1387771" y="2345598"/>
                </a:lnTo>
                <a:cubicBezTo>
                  <a:pt x="1056252" y="2089408"/>
                  <a:pt x="682674" y="2018840"/>
                  <a:pt x="398065" y="1853948"/>
                </a:cubicBezTo>
                <a:cubicBezTo>
                  <a:pt x="124394" y="1662588"/>
                  <a:pt x="0" y="1443127"/>
                  <a:pt x="0" y="1004672"/>
                </a:cubicBezTo>
                <a:lnTo>
                  <a:pt x="0" y="788054"/>
                </a:lnTo>
                <a:lnTo>
                  <a:pt x="0" y="503955"/>
                </a:lnTo>
                <a:lnTo>
                  <a:pt x="0" y="297637"/>
                </a:ln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9830241" y="5189445"/>
            <a:ext cx="2361759" cy="1671750"/>
          </a:xfrm>
          <a:custGeom>
            <a:avLst/>
            <a:gdLst/>
            <a:ahLst/>
            <a:cxnLst/>
            <a:rect l="l" t="t" r="r" b="b"/>
            <a:pathLst>
              <a:path w="2361759" h="1671750" extrusionOk="0">
                <a:moveTo>
                  <a:pt x="0" y="1671750"/>
                </a:moveTo>
                <a:lnTo>
                  <a:pt x="0" y="1642389"/>
                </a:lnTo>
                <a:lnTo>
                  <a:pt x="0" y="1508036"/>
                </a:lnTo>
                <a:cubicBezTo>
                  <a:pt x="0" y="1054580"/>
                  <a:pt x="128651" y="827611"/>
                  <a:pt x="411685" y="629703"/>
                </a:cubicBezTo>
                <a:cubicBezTo>
                  <a:pt x="706033" y="459168"/>
                  <a:pt x="1092393" y="386187"/>
                  <a:pt x="1435254" y="121231"/>
                </a:cubicBezTo>
                <a:lnTo>
                  <a:pt x="1578693" y="0"/>
                </a:lnTo>
                <a:lnTo>
                  <a:pt x="1716967" y="121231"/>
                </a:lnTo>
                <a:cubicBezTo>
                  <a:pt x="1888398" y="253709"/>
                  <a:pt x="2070703" y="338193"/>
                  <a:pt x="2246944" y="410875"/>
                </a:cubicBezTo>
                <a:lnTo>
                  <a:pt x="2361759" y="457521"/>
                </a:lnTo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02" name="Google Shape;302;p15"/>
          <p:cNvSpPr/>
          <p:nvPr/>
        </p:nvSpPr>
        <p:spPr>
          <a:xfrm>
            <a:off x="9882382" y="5259996"/>
            <a:ext cx="2309618" cy="1598004"/>
          </a:xfrm>
          <a:custGeom>
            <a:avLst/>
            <a:gdLst/>
            <a:ahLst/>
            <a:cxnLst/>
            <a:rect l="l" t="t" r="r" b="b"/>
            <a:pathLst>
              <a:path w="2309618" h="1598004" extrusionOk="0">
                <a:moveTo>
                  <a:pt x="1526466" y="0"/>
                </a:moveTo>
                <a:lnTo>
                  <a:pt x="1660166" y="117220"/>
                </a:lnTo>
                <a:cubicBezTo>
                  <a:pt x="1825925" y="245316"/>
                  <a:pt x="2002199" y="327005"/>
                  <a:pt x="2172609" y="397282"/>
                </a:cubicBezTo>
                <a:lnTo>
                  <a:pt x="2309618" y="452945"/>
                </a:lnTo>
                <a:lnTo>
                  <a:pt x="2309618" y="1598004"/>
                </a:lnTo>
                <a:lnTo>
                  <a:pt x="0" y="1598004"/>
                </a:lnTo>
                <a:lnTo>
                  <a:pt x="0" y="1588054"/>
                </a:lnTo>
                <a:lnTo>
                  <a:pt x="0" y="1458146"/>
                </a:lnTo>
                <a:cubicBezTo>
                  <a:pt x="0" y="1019692"/>
                  <a:pt x="124395" y="800231"/>
                  <a:pt x="398066" y="608871"/>
                </a:cubicBezTo>
                <a:cubicBezTo>
                  <a:pt x="682676" y="443978"/>
                  <a:pt x="1056254" y="373411"/>
                  <a:pt x="1387773" y="117220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 rotWithShape="1">
          <a:blip r:embed="rId3">
            <a:alphaModFix amt="60000"/>
          </a:blip>
          <a:srcRect t="25000"/>
          <a:stretch/>
        </p:blipFill>
        <p:spPr>
          <a:xfrm>
            <a:off x="-101320" y="-77708"/>
            <a:ext cx="12283230" cy="6935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>
            <a:spLocks noGrp="1"/>
          </p:cNvSpPr>
          <p:nvPr>
            <p:ph type="title"/>
          </p:nvPr>
        </p:nvSpPr>
        <p:spPr>
          <a:xfrm>
            <a:off x="976514" y="293357"/>
            <a:ext cx="6362699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orts Mill Goudy"/>
              <a:buNone/>
            </a:pPr>
            <a:r>
              <a:rPr lang="de-DE" dirty="0">
                <a:solidFill>
                  <a:srgbClr val="FFFFFF"/>
                </a:solidFill>
              </a:rPr>
              <a:t>Reference</a:t>
            </a:r>
            <a:endParaRPr dirty="0"/>
          </a:p>
        </p:txBody>
      </p:sp>
      <p:sp>
        <p:nvSpPr>
          <p:cNvPr id="296" name="Google Shape;296;p15"/>
          <p:cNvSpPr txBox="1">
            <a:spLocks noGrp="1"/>
          </p:cNvSpPr>
          <p:nvPr>
            <p:ph type="body" idx="1"/>
          </p:nvPr>
        </p:nvSpPr>
        <p:spPr>
          <a:xfrm>
            <a:off x="922367" y="1683400"/>
            <a:ext cx="9849254" cy="12548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9525" cap="flat" cmpd="sng">
            <a:solidFill>
              <a:srgbClr val="6FA79E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334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76470"/>
              <a:buFontTx/>
              <a:buChar char="-"/>
            </a:pPr>
            <a:r>
              <a:rPr lang="en-US" dirty="0"/>
              <a:t>Interview question lists: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  <a:p>
            <a:pPr marL="5334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76470"/>
              <a:buFontTx/>
              <a:buChar char="-"/>
            </a:pPr>
            <a:r>
              <a:rPr lang="en-US" dirty="0" err="1"/>
              <a:t>Questionaire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  <a:p>
            <a:pPr marL="5334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76470"/>
              <a:buFontTx/>
              <a:buChar char="-"/>
            </a:pPr>
            <a:r>
              <a:rPr lang="en-US" dirty="0"/>
              <a:t>Consent form: </a:t>
            </a:r>
            <a:r>
              <a:rPr lang="en-US" dirty="0">
                <a:hlinkClick r:id="rId6"/>
              </a:rPr>
              <a:t>Link</a:t>
            </a:r>
            <a:endParaRPr dirty="0"/>
          </a:p>
        </p:txBody>
      </p:sp>
      <p:sp>
        <p:nvSpPr>
          <p:cNvPr id="297" name="Google Shape;297;p15"/>
          <p:cNvSpPr/>
          <p:nvPr/>
        </p:nvSpPr>
        <p:spPr>
          <a:xfrm>
            <a:off x="8169556" y="1731566"/>
            <a:ext cx="3152219" cy="4265146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8221697" y="1802117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99" name="Google Shape;299;p15"/>
          <p:cNvSpPr/>
          <p:nvPr/>
        </p:nvSpPr>
        <p:spPr>
          <a:xfrm>
            <a:off x="9830241" y="1"/>
            <a:ext cx="2361759" cy="2533369"/>
          </a:xfrm>
          <a:custGeom>
            <a:avLst/>
            <a:gdLst/>
            <a:ahLst/>
            <a:cxnLst/>
            <a:rect l="l" t="t" r="r" b="b"/>
            <a:pathLst>
              <a:path w="2361759" h="2533369" extrusionOk="0">
                <a:moveTo>
                  <a:pt x="2361759" y="2075848"/>
                </a:moveTo>
                <a:lnTo>
                  <a:pt x="2246942" y="2122494"/>
                </a:lnTo>
                <a:cubicBezTo>
                  <a:pt x="2070701" y="2195176"/>
                  <a:pt x="1888395" y="2279660"/>
                  <a:pt x="1716965" y="2412138"/>
                </a:cubicBezTo>
                <a:lnTo>
                  <a:pt x="1573526" y="2533369"/>
                </a:lnTo>
                <a:lnTo>
                  <a:pt x="1435253" y="2412138"/>
                </a:lnTo>
                <a:cubicBezTo>
                  <a:pt x="1092391" y="2147183"/>
                  <a:pt x="706031" y="2074201"/>
                  <a:pt x="411684" y="1903667"/>
                </a:cubicBezTo>
                <a:cubicBezTo>
                  <a:pt x="128650" y="1705759"/>
                  <a:pt x="0" y="1478790"/>
                  <a:pt x="0" y="1025333"/>
                </a:cubicBezTo>
                <a:lnTo>
                  <a:pt x="0" y="801304"/>
                </a:lnTo>
                <a:lnTo>
                  <a:pt x="0" y="507485"/>
                </a:lnTo>
                <a:lnTo>
                  <a:pt x="0" y="294108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9882382" y="0"/>
            <a:ext cx="2309618" cy="2462818"/>
          </a:xfrm>
          <a:custGeom>
            <a:avLst/>
            <a:gdLst/>
            <a:ahLst/>
            <a:cxnLst/>
            <a:rect l="l" t="t" r="r" b="b"/>
            <a:pathLst>
              <a:path w="2309618" h="2462818" extrusionOk="0">
                <a:moveTo>
                  <a:pt x="0" y="0"/>
                </a:moveTo>
                <a:lnTo>
                  <a:pt x="2309618" y="0"/>
                </a:lnTo>
                <a:lnTo>
                  <a:pt x="2309618" y="2009873"/>
                </a:lnTo>
                <a:lnTo>
                  <a:pt x="2172607" y="2065536"/>
                </a:lnTo>
                <a:cubicBezTo>
                  <a:pt x="2002197" y="2135813"/>
                  <a:pt x="1825922" y="2217503"/>
                  <a:pt x="1660163" y="2345598"/>
                </a:cubicBezTo>
                <a:lnTo>
                  <a:pt x="1521470" y="2462818"/>
                </a:lnTo>
                <a:lnTo>
                  <a:pt x="1387771" y="2345598"/>
                </a:lnTo>
                <a:cubicBezTo>
                  <a:pt x="1056252" y="2089408"/>
                  <a:pt x="682674" y="2018840"/>
                  <a:pt x="398065" y="1853948"/>
                </a:cubicBezTo>
                <a:cubicBezTo>
                  <a:pt x="124394" y="1662588"/>
                  <a:pt x="0" y="1443127"/>
                  <a:pt x="0" y="1004672"/>
                </a:cubicBezTo>
                <a:lnTo>
                  <a:pt x="0" y="788054"/>
                </a:lnTo>
                <a:lnTo>
                  <a:pt x="0" y="503955"/>
                </a:lnTo>
                <a:lnTo>
                  <a:pt x="0" y="297637"/>
                </a:ln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9830241" y="5189445"/>
            <a:ext cx="2361759" cy="1671750"/>
          </a:xfrm>
          <a:custGeom>
            <a:avLst/>
            <a:gdLst/>
            <a:ahLst/>
            <a:cxnLst/>
            <a:rect l="l" t="t" r="r" b="b"/>
            <a:pathLst>
              <a:path w="2361759" h="1671750" extrusionOk="0">
                <a:moveTo>
                  <a:pt x="0" y="1671750"/>
                </a:moveTo>
                <a:lnTo>
                  <a:pt x="0" y="1642389"/>
                </a:lnTo>
                <a:lnTo>
                  <a:pt x="0" y="1508036"/>
                </a:lnTo>
                <a:cubicBezTo>
                  <a:pt x="0" y="1054580"/>
                  <a:pt x="128651" y="827611"/>
                  <a:pt x="411685" y="629703"/>
                </a:cubicBezTo>
                <a:cubicBezTo>
                  <a:pt x="706033" y="459168"/>
                  <a:pt x="1092393" y="386187"/>
                  <a:pt x="1435254" y="121231"/>
                </a:cubicBezTo>
                <a:lnTo>
                  <a:pt x="1578693" y="0"/>
                </a:lnTo>
                <a:lnTo>
                  <a:pt x="1716967" y="121231"/>
                </a:lnTo>
                <a:cubicBezTo>
                  <a:pt x="1888398" y="253709"/>
                  <a:pt x="2070703" y="338193"/>
                  <a:pt x="2246944" y="410875"/>
                </a:cubicBezTo>
                <a:lnTo>
                  <a:pt x="2361759" y="457521"/>
                </a:lnTo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02" name="Google Shape;302;p15"/>
          <p:cNvSpPr/>
          <p:nvPr/>
        </p:nvSpPr>
        <p:spPr>
          <a:xfrm>
            <a:off x="9882382" y="5259996"/>
            <a:ext cx="2309618" cy="1598004"/>
          </a:xfrm>
          <a:custGeom>
            <a:avLst/>
            <a:gdLst/>
            <a:ahLst/>
            <a:cxnLst/>
            <a:rect l="l" t="t" r="r" b="b"/>
            <a:pathLst>
              <a:path w="2309618" h="1598004" extrusionOk="0">
                <a:moveTo>
                  <a:pt x="1526466" y="0"/>
                </a:moveTo>
                <a:lnTo>
                  <a:pt x="1660166" y="117220"/>
                </a:lnTo>
                <a:cubicBezTo>
                  <a:pt x="1825925" y="245316"/>
                  <a:pt x="2002199" y="327005"/>
                  <a:pt x="2172609" y="397282"/>
                </a:cubicBezTo>
                <a:lnTo>
                  <a:pt x="2309618" y="452945"/>
                </a:lnTo>
                <a:lnTo>
                  <a:pt x="2309618" y="1598004"/>
                </a:lnTo>
                <a:lnTo>
                  <a:pt x="0" y="1598004"/>
                </a:lnTo>
                <a:lnTo>
                  <a:pt x="0" y="1588054"/>
                </a:lnTo>
                <a:lnTo>
                  <a:pt x="0" y="1458146"/>
                </a:lnTo>
                <a:cubicBezTo>
                  <a:pt x="0" y="1019692"/>
                  <a:pt x="124395" y="800231"/>
                  <a:pt x="398066" y="608871"/>
                </a:cubicBezTo>
                <a:cubicBezTo>
                  <a:pt x="682676" y="443978"/>
                  <a:pt x="1056254" y="373411"/>
                  <a:pt x="1387773" y="117220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  <p:extLst>
      <p:ext uri="{BB962C8B-B14F-4D97-AF65-F5344CB8AC3E}">
        <p14:creationId xmlns:p14="http://schemas.microsoft.com/office/powerpoint/2010/main" val="2079544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6092672" y="952499"/>
            <a:ext cx="5143501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de-DE"/>
              <a:t>Introduction</a:t>
            </a:r>
            <a:br>
              <a:rPr lang="de-DE"/>
            </a:br>
            <a:r>
              <a:rPr lang="de-DE">
                <a:solidFill>
                  <a:srgbClr val="595959"/>
                </a:solidFill>
              </a:rPr>
              <a:t>Team Members</a:t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 flipH="1">
            <a:off x="579597" y="1907347"/>
            <a:ext cx="2249810" cy="3044131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13" name="Google Shape;113;p2"/>
          <p:cNvSpPr/>
          <p:nvPr/>
        </p:nvSpPr>
        <p:spPr>
          <a:xfrm flipH="1">
            <a:off x="518393" y="1824533"/>
            <a:ext cx="2372219" cy="3209758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-1" y="0"/>
            <a:ext cx="1563455" cy="2294745"/>
          </a:xfrm>
          <a:custGeom>
            <a:avLst/>
            <a:gdLst/>
            <a:ahLst/>
            <a:cxnLst/>
            <a:rect l="l" t="t" r="r" b="b"/>
            <a:pathLst>
              <a:path w="1588440" h="2310709" extrusionOk="0">
                <a:moveTo>
                  <a:pt x="0" y="0"/>
                </a:moveTo>
                <a:lnTo>
                  <a:pt x="1532882" y="0"/>
                </a:lnTo>
                <a:lnTo>
                  <a:pt x="1548735" y="39565"/>
                </a:lnTo>
                <a:cubicBezTo>
                  <a:pt x="1575528" y="122898"/>
                  <a:pt x="1588440" y="221532"/>
                  <a:pt x="1588440" y="342897"/>
                </a:cubicBezTo>
                <a:lnTo>
                  <a:pt x="1588440" y="438788"/>
                </a:lnTo>
                <a:lnTo>
                  <a:pt x="1588440" y="712498"/>
                </a:lnTo>
                <a:lnTo>
                  <a:pt x="1588440" y="864790"/>
                </a:lnTo>
                <a:lnTo>
                  <a:pt x="1588440" y="1074495"/>
                </a:lnTo>
                <a:lnTo>
                  <a:pt x="1588440" y="1234390"/>
                </a:lnTo>
                <a:cubicBezTo>
                  <a:pt x="1588440" y="1558032"/>
                  <a:pt x="1496620" y="1720025"/>
                  <a:pt x="1294612" y="1861277"/>
                </a:cubicBezTo>
                <a:cubicBezTo>
                  <a:pt x="1084530" y="1982990"/>
                  <a:pt x="808776" y="2035079"/>
                  <a:pt x="564068" y="2224184"/>
                </a:cubicBezTo>
                <a:lnTo>
                  <a:pt x="465379" y="2310709"/>
                </a:lnTo>
                <a:lnTo>
                  <a:pt x="363004" y="2224184"/>
                </a:lnTo>
                <a:cubicBezTo>
                  <a:pt x="271238" y="2153269"/>
                  <a:pt x="175107" y="2101623"/>
                  <a:pt x="79710" y="2058348"/>
                </a:cubicBezTo>
                <a:lnTo>
                  <a:pt x="0" y="2024026"/>
                </a:ln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0" y="0"/>
            <a:ext cx="1624420" cy="2377558"/>
          </a:xfrm>
          <a:custGeom>
            <a:avLst/>
            <a:gdLst/>
            <a:ahLst/>
            <a:cxnLst/>
            <a:rect l="l" t="t" r="r" b="b"/>
            <a:pathLst>
              <a:path w="1624420" h="2377558" extrusionOk="0">
                <a:moveTo>
                  <a:pt x="1586848" y="0"/>
                </a:moveTo>
                <a:lnTo>
                  <a:pt x="1605964" y="76379"/>
                </a:lnTo>
                <a:cubicBezTo>
                  <a:pt x="1618369" y="142708"/>
                  <a:pt x="1624420" y="217368"/>
                  <a:pt x="1624420" y="302680"/>
                </a:cubicBezTo>
                <a:lnTo>
                  <a:pt x="1624420" y="403788"/>
                </a:lnTo>
                <a:lnTo>
                  <a:pt x="1624420" y="692390"/>
                </a:lnTo>
                <a:lnTo>
                  <a:pt x="1624420" y="852968"/>
                </a:lnTo>
                <a:lnTo>
                  <a:pt x="1624420" y="1074083"/>
                </a:lnTo>
                <a:lnTo>
                  <a:pt x="1624420" y="1242678"/>
                </a:lnTo>
                <a:cubicBezTo>
                  <a:pt x="1624420" y="1583929"/>
                  <a:pt x="1527604" y="1754736"/>
                  <a:pt x="1314605" y="1903673"/>
                </a:cubicBezTo>
                <a:cubicBezTo>
                  <a:pt x="1093093" y="2032009"/>
                  <a:pt x="802335" y="2086932"/>
                  <a:pt x="544313" y="2286325"/>
                </a:cubicBezTo>
                <a:lnTo>
                  <a:pt x="440255" y="2377558"/>
                </a:lnTo>
                <a:lnTo>
                  <a:pt x="332309" y="2286325"/>
                </a:lnTo>
                <a:cubicBezTo>
                  <a:pt x="235551" y="2211552"/>
                  <a:pt x="134190" y="2157096"/>
                  <a:pt x="33602" y="2111466"/>
                </a:cubicBezTo>
                <a:lnTo>
                  <a:pt x="0" y="2096998"/>
                </a:lnTo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1813707" y="0"/>
            <a:ext cx="2249810" cy="2294745"/>
          </a:xfrm>
          <a:custGeom>
            <a:avLst/>
            <a:gdLst/>
            <a:ahLst/>
            <a:cxnLst/>
            <a:rect l="l" t="t" r="r" b="b"/>
            <a:pathLst>
              <a:path w="2249810" h="2294745" extrusionOk="0">
                <a:moveTo>
                  <a:pt x="49162" y="0"/>
                </a:moveTo>
                <a:lnTo>
                  <a:pt x="2200648" y="0"/>
                </a:lnTo>
                <a:lnTo>
                  <a:pt x="2210105" y="23601"/>
                </a:lnTo>
                <a:cubicBezTo>
                  <a:pt x="2236898" y="106934"/>
                  <a:pt x="2249810" y="205568"/>
                  <a:pt x="2249810" y="326933"/>
                </a:cubicBezTo>
                <a:lnTo>
                  <a:pt x="2249810" y="422824"/>
                </a:lnTo>
                <a:lnTo>
                  <a:pt x="2249810" y="696534"/>
                </a:lnTo>
                <a:lnTo>
                  <a:pt x="2249810" y="848826"/>
                </a:lnTo>
                <a:lnTo>
                  <a:pt x="2249810" y="1058531"/>
                </a:lnTo>
                <a:lnTo>
                  <a:pt x="2249810" y="1218426"/>
                </a:lnTo>
                <a:cubicBezTo>
                  <a:pt x="2249810" y="1542068"/>
                  <a:pt x="2157990" y="1704061"/>
                  <a:pt x="1955982" y="1845313"/>
                </a:cubicBezTo>
                <a:cubicBezTo>
                  <a:pt x="1745900" y="1967026"/>
                  <a:pt x="1470146" y="2019115"/>
                  <a:pt x="1225438" y="2208220"/>
                </a:cubicBezTo>
                <a:lnTo>
                  <a:pt x="1126749" y="2294745"/>
                </a:lnTo>
                <a:lnTo>
                  <a:pt x="1024374" y="2208220"/>
                </a:lnTo>
                <a:cubicBezTo>
                  <a:pt x="779666" y="2019115"/>
                  <a:pt x="503912" y="1967026"/>
                  <a:pt x="293829" y="1845313"/>
                </a:cubicBezTo>
                <a:cubicBezTo>
                  <a:pt x="91821" y="1704061"/>
                  <a:pt x="0" y="1542068"/>
                  <a:pt x="0" y="1218426"/>
                </a:cubicBezTo>
                <a:lnTo>
                  <a:pt x="0" y="1058531"/>
                </a:lnTo>
                <a:lnTo>
                  <a:pt x="0" y="848826"/>
                </a:lnTo>
                <a:lnTo>
                  <a:pt x="0" y="696534"/>
                </a:lnTo>
                <a:lnTo>
                  <a:pt x="0" y="422824"/>
                </a:lnTo>
                <a:lnTo>
                  <a:pt x="0" y="326933"/>
                </a:lnTo>
                <a:cubicBezTo>
                  <a:pt x="0" y="205568"/>
                  <a:pt x="12912" y="106934"/>
                  <a:pt x="39705" y="23601"/>
                </a:cubicBezTo>
                <a:close/>
              </a:path>
            </a:pathLst>
          </a:custGeom>
          <a:solidFill>
            <a:srgbClr val="A2A5B5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1752330" y="0"/>
            <a:ext cx="2372219" cy="2377558"/>
          </a:xfrm>
          <a:custGeom>
            <a:avLst/>
            <a:gdLst/>
            <a:ahLst/>
            <a:cxnLst/>
            <a:rect l="l" t="t" r="r" b="b"/>
            <a:pathLst>
              <a:path w="2372219" h="2377558" extrusionOk="0">
                <a:moveTo>
                  <a:pt x="2334647" y="0"/>
                </a:moveTo>
                <a:lnTo>
                  <a:pt x="2353763" y="76379"/>
                </a:lnTo>
                <a:cubicBezTo>
                  <a:pt x="2366168" y="142708"/>
                  <a:pt x="2372219" y="217368"/>
                  <a:pt x="2372219" y="302680"/>
                </a:cubicBezTo>
                <a:lnTo>
                  <a:pt x="2372219" y="1242678"/>
                </a:lnTo>
                <a:cubicBezTo>
                  <a:pt x="2372219" y="1583929"/>
                  <a:pt x="2275403" y="1754736"/>
                  <a:pt x="2062404" y="1903673"/>
                </a:cubicBezTo>
                <a:cubicBezTo>
                  <a:pt x="1840892" y="2032009"/>
                  <a:pt x="1550134" y="2086932"/>
                  <a:pt x="1292112" y="2286325"/>
                </a:cubicBezTo>
                <a:lnTo>
                  <a:pt x="1188054" y="2377558"/>
                </a:lnTo>
                <a:lnTo>
                  <a:pt x="1080109" y="2286325"/>
                </a:lnTo>
                <a:cubicBezTo>
                  <a:pt x="822087" y="2086932"/>
                  <a:pt x="531329" y="2032009"/>
                  <a:pt x="309816" y="1903673"/>
                </a:cubicBezTo>
                <a:cubicBezTo>
                  <a:pt x="96817" y="1754736"/>
                  <a:pt x="0" y="1583929"/>
                  <a:pt x="0" y="1242678"/>
                </a:cubicBezTo>
                <a:lnTo>
                  <a:pt x="0" y="1074083"/>
                </a:lnTo>
                <a:lnTo>
                  <a:pt x="0" y="302680"/>
                </a:lnTo>
                <a:cubicBezTo>
                  <a:pt x="0" y="217368"/>
                  <a:pt x="6051" y="142708"/>
                  <a:pt x="18456" y="76379"/>
                </a:cubicBezTo>
                <a:lnTo>
                  <a:pt x="37572" y="0"/>
                </a:lnTo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18" name="Google Shape;118;p2"/>
          <p:cNvSpPr txBox="1">
            <a:spLocks noGrp="1"/>
          </p:cNvSpPr>
          <p:nvPr>
            <p:ph type="body" idx="1"/>
          </p:nvPr>
        </p:nvSpPr>
        <p:spPr>
          <a:xfrm>
            <a:off x="292046" y="3419169"/>
            <a:ext cx="3364869" cy="128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∙"/>
            </a:pPr>
            <a:r>
              <a:rPr lang="de-DE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Nguyen Dinh Thuan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r>
              <a:rPr lang="de-DE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(20210827)</a:t>
            </a:r>
            <a:endParaRPr/>
          </a:p>
          <a:p>
            <a:pPr marL="228600" lvl="0" indent="-38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6795778" y="3339868"/>
            <a:ext cx="3364869" cy="128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Sorts Mill Goudy"/>
              <a:buChar char="∙"/>
            </a:pPr>
            <a:r>
              <a:rPr lang="de-D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Adina Waidhas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Sorts Mill Goudy"/>
              <a:buNone/>
            </a:pPr>
            <a:r>
              <a:rPr lang="de-D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(2024T0035)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38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rts Mill Goudy"/>
              <a:buNone/>
            </a:pPr>
            <a:endParaRPr sz="2000" b="0" i="0" u="none" strike="noStrike" cap="none">
              <a:solidFill>
                <a:schemeClr val="dk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5827360" y="5398779"/>
            <a:ext cx="3364869" cy="128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Sorts Mill Goudy"/>
              <a:buChar char="∙"/>
            </a:pPr>
            <a:r>
              <a:rPr lang="de-D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Nguyen Duc Phuc Hoang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Sorts Mill Goudy"/>
              <a:buNone/>
            </a:pPr>
            <a:r>
              <a:rPr lang="de-D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(20210385)</a:t>
            </a:r>
            <a:endParaRPr sz="2000" b="0" i="0" u="none" strike="noStrike" cap="none">
              <a:solidFill>
                <a:schemeClr val="dk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21" name="Google Shape;121;p2"/>
          <p:cNvSpPr/>
          <p:nvPr/>
        </p:nvSpPr>
        <p:spPr>
          <a:xfrm rot="-5400000">
            <a:off x="1003893" y="489552"/>
            <a:ext cx="3552831" cy="2688492"/>
          </a:xfrm>
          <a:custGeom>
            <a:avLst/>
            <a:gdLst/>
            <a:ahLst/>
            <a:cxnLst/>
            <a:rect l="l" t="t" r="r" b="b"/>
            <a:pathLst>
              <a:path w="10281" h="10352" extrusionOk="0">
                <a:moveTo>
                  <a:pt x="0" y="5225"/>
                </a:moveTo>
                <a:lnTo>
                  <a:pt x="944" y="2804"/>
                </a:lnTo>
                <a:cubicBezTo>
                  <a:pt x="1277" y="1971"/>
                  <a:pt x="1434" y="1000"/>
                  <a:pt x="1914" y="533"/>
                </a:cubicBezTo>
                <a:cubicBezTo>
                  <a:pt x="2395" y="66"/>
                  <a:pt x="3067" y="0"/>
                  <a:pt x="3827" y="0"/>
                </a:cubicBezTo>
                <a:lnTo>
                  <a:pt x="6670" y="76"/>
                </a:lnTo>
                <a:cubicBezTo>
                  <a:pt x="7403" y="89"/>
                  <a:pt x="7677" y="111"/>
                  <a:pt x="8070" y="377"/>
                </a:cubicBezTo>
                <a:cubicBezTo>
                  <a:pt x="8463" y="643"/>
                  <a:pt x="8695" y="840"/>
                  <a:pt x="9028" y="1673"/>
                </a:cubicBezTo>
                <a:lnTo>
                  <a:pt x="10281" y="5262"/>
                </a:lnTo>
                <a:lnTo>
                  <a:pt x="9026" y="8766"/>
                </a:lnTo>
                <a:cubicBezTo>
                  <a:pt x="8693" y="9599"/>
                  <a:pt x="8464" y="9838"/>
                  <a:pt x="8005" y="10102"/>
                </a:cubicBezTo>
                <a:cubicBezTo>
                  <a:pt x="7546" y="10366"/>
                  <a:pt x="7026" y="10267"/>
                  <a:pt x="6273" y="10352"/>
                </a:cubicBezTo>
                <a:lnTo>
                  <a:pt x="3853" y="10316"/>
                </a:lnTo>
                <a:cubicBezTo>
                  <a:pt x="3174" y="10314"/>
                  <a:pt x="2345" y="10104"/>
                  <a:pt x="1875" y="9731"/>
                </a:cubicBezTo>
                <a:cubicBezTo>
                  <a:pt x="1406" y="9358"/>
                  <a:pt x="1220" y="8606"/>
                  <a:pt x="1036" y="8076"/>
                </a:cubicBezTo>
                <a:lnTo>
                  <a:pt x="489" y="6548"/>
                </a:lnTo>
                <a:cubicBezTo>
                  <a:pt x="373" y="6119"/>
                  <a:pt x="116" y="5654"/>
                  <a:pt x="0" y="5225"/>
                </a:cubicBez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4743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22" name="Google Shape;122;p2"/>
          <p:cNvSpPr/>
          <p:nvPr/>
        </p:nvSpPr>
        <p:spPr>
          <a:xfrm rot="-5400000">
            <a:off x="4116697" y="558182"/>
            <a:ext cx="3552831" cy="2688492"/>
          </a:xfrm>
          <a:custGeom>
            <a:avLst/>
            <a:gdLst/>
            <a:ahLst/>
            <a:cxnLst/>
            <a:rect l="l" t="t" r="r" b="b"/>
            <a:pathLst>
              <a:path w="10281" h="10352" extrusionOk="0">
                <a:moveTo>
                  <a:pt x="0" y="5225"/>
                </a:moveTo>
                <a:lnTo>
                  <a:pt x="944" y="2804"/>
                </a:lnTo>
                <a:cubicBezTo>
                  <a:pt x="1277" y="1971"/>
                  <a:pt x="1434" y="1000"/>
                  <a:pt x="1914" y="533"/>
                </a:cubicBezTo>
                <a:cubicBezTo>
                  <a:pt x="2395" y="66"/>
                  <a:pt x="3067" y="0"/>
                  <a:pt x="3827" y="0"/>
                </a:cubicBezTo>
                <a:lnTo>
                  <a:pt x="6670" y="76"/>
                </a:lnTo>
                <a:cubicBezTo>
                  <a:pt x="7403" y="89"/>
                  <a:pt x="7677" y="111"/>
                  <a:pt x="8070" y="377"/>
                </a:cubicBezTo>
                <a:cubicBezTo>
                  <a:pt x="8463" y="643"/>
                  <a:pt x="8695" y="840"/>
                  <a:pt x="9028" y="1673"/>
                </a:cubicBezTo>
                <a:lnTo>
                  <a:pt x="10281" y="5262"/>
                </a:lnTo>
                <a:lnTo>
                  <a:pt x="9026" y="8766"/>
                </a:lnTo>
                <a:cubicBezTo>
                  <a:pt x="8693" y="9599"/>
                  <a:pt x="8464" y="9838"/>
                  <a:pt x="8005" y="10102"/>
                </a:cubicBezTo>
                <a:cubicBezTo>
                  <a:pt x="7546" y="10366"/>
                  <a:pt x="7026" y="10267"/>
                  <a:pt x="6273" y="10352"/>
                </a:cubicBezTo>
                <a:lnTo>
                  <a:pt x="3853" y="10316"/>
                </a:lnTo>
                <a:cubicBezTo>
                  <a:pt x="3174" y="10314"/>
                  <a:pt x="2345" y="10104"/>
                  <a:pt x="1875" y="9731"/>
                </a:cubicBezTo>
                <a:cubicBezTo>
                  <a:pt x="1406" y="9358"/>
                  <a:pt x="1220" y="8606"/>
                  <a:pt x="1036" y="8076"/>
                </a:cubicBezTo>
                <a:lnTo>
                  <a:pt x="489" y="6548"/>
                </a:lnTo>
                <a:cubicBezTo>
                  <a:pt x="373" y="6119"/>
                  <a:pt x="116" y="5654"/>
                  <a:pt x="0" y="5225"/>
                </a:cubicBezTo>
                <a:close/>
              </a:path>
            </a:pathLst>
          </a:custGeom>
          <a:blipFill rotWithShape="0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4743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23" name="Google Shape;123;p2" descr="A person wearing a mask and glasse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2168" t="5" r="12167" b="5"/>
          <a:stretch/>
        </p:blipFill>
        <p:spPr>
          <a:xfrm>
            <a:off x="2999771" y="3135681"/>
            <a:ext cx="2688492" cy="3552831"/>
          </a:xfrm>
          <a:custGeom>
            <a:avLst/>
            <a:gdLst/>
            <a:ahLst/>
            <a:cxnLst/>
            <a:rect l="l" t="t" r="r" b="b"/>
            <a:pathLst>
              <a:path w="2688492" h="3552831" extrusionOk="0">
                <a:moveTo>
                  <a:pt x="1366581" y="0"/>
                </a:moveTo>
                <a:lnTo>
                  <a:pt x="2276596" y="433693"/>
                </a:lnTo>
                <a:cubicBezTo>
                  <a:pt x="2492932" y="548769"/>
                  <a:pt x="2555002" y="627905"/>
                  <a:pt x="2623565" y="786523"/>
                </a:cubicBezTo>
                <a:cubicBezTo>
                  <a:pt x="2692128" y="945140"/>
                  <a:pt x="2666416" y="1124838"/>
                  <a:pt x="2688492" y="1385054"/>
                </a:cubicBezTo>
                <a:lnTo>
                  <a:pt x="2679142" y="2221340"/>
                </a:lnTo>
                <a:cubicBezTo>
                  <a:pt x="2678623" y="2455984"/>
                  <a:pt x="2624084" y="2742463"/>
                  <a:pt x="2527213" y="2904882"/>
                </a:cubicBezTo>
                <a:cubicBezTo>
                  <a:pt x="2430342" y="3066956"/>
                  <a:pt x="2235042" y="3131232"/>
                  <a:pt x="2097397" y="3194818"/>
                </a:cubicBezTo>
                <a:lnTo>
                  <a:pt x="1700564" y="3383846"/>
                </a:lnTo>
                <a:cubicBezTo>
                  <a:pt x="1589150" y="3423932"/>
                  <a:pt x="1468386" y="3512744"/>
                  <a:pt x="1356971" y="3552831"/>
                </a:cubicBezTo>
                <a:lnTo>
                  <a:pt x="728219" y="3226610"/>
                </a:lnTo>
                <a:cubicBezTo>
                  <a:pt x="511883" y="3111535"/>
                  <a:pt x="259707" y="3057280"/>
                  <a:pt x="138424" y="2891405"/>
                </a:cubicBezTo>
                <a:cubicBezTo>
                  <a:pt x="17140" y="2725185"/>
                  <a:pt x="0" y="2492960"/>
                  <a:pt x="0" y="2230325"/>
                </a:cubicBezTo>
                <a:lnTo>
                  <a:pt x="19737" y="1247862"/>
                </a:lnTo>
                <a:cubicBezTo>
                  <a:pt x="23114" y="994557"/>
                  <a:pt x="28827" y="899870"/>
                  <a:pt x="97909" y="764060"/>
                </a:cubicBezTo>
                <a:cubicBezTo>
                  <a:pt x="166992" y="628250"/>
                  <a:pt x="218154" y="548078"/>
                  <a:pt x="434490" y="43300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29" name="Google Shape;129;p3"/>
          <p:cNvSpPr txBox="1">
            <a:spLocks noGrp="1"/>
          </p:cNvSpPr>
          <p:nvPr>
            <p:ph type="title"/>
          </p:nvPr>
        </p:nvSpPr>
        <p:spPr>
          <a:xfrm>
            <a:off x="6096001" y="960030"/>
            <a:ext cx="5143500" cy="150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de-DE"/>
              <a:t>Introduction</a:t>
            </a:r>
            <a:br>
              <a:rPr lang="de-DE"/>
            </a:br>
            <a:r>
              <a:rPr lang="de-DE">
                <a:solidFill>
                  <a:srgbClr val="595959"/>
                </a:solidFill>
              </a:rPr>
              <a:t>Problem Domain</a:t>
            </a:r>
            <a:endParaRPr/>
          </a:p>
        </p:txBody>
      </p:sp>
      <p:sp>
        <p:nvSpPr>
          <p:cNvPr id="130" name="Google Shape;130;p3"/>
          <p:cNvSpPr txBox="1">
            <a:spLocks noGrp="1"/>
          </p:cNvSpPr>
          <p:nvPr>
            <p:ph type="body" idx="1"/>
          </p:nvPr>
        </p:nvSpPr>
        <p:spPr>
          <a:xfrm>
            <a:off x="6096001" y="2844800"/>
            <a:ext cx="5143500" cy="3053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 b="1" dirty="0"/>
              <a:t>Medical Website Usability, including navigation, scheduling, information, chatbot 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 dirty="0"/>
          </a:p>
          <a:p>
            <a:pPr marL="674372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Tx/>
              <a:buChar char="-"/>
            </a:pPr>
            <a:r>
              <a:rPr lang="en-US" dirty="0"/>
              <a:t>Investigate user experiences on medical websites to identify pain points and improvement</a:t>
            </a:r>
          </a:p>
          <a:p>
            <a:pPr marL="674372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Tx/>
              <a:buChar char="-"/>
            </a:pPr>
            <a:r>
              <a:rPr lang="en-US" dirty="0"/>
              <a:t>Focus on how different user groups interact with the platform</a:t>
            </a:r>
            <a:endParaRPr dirty="0"/>
          </a:p>
          <a:p>
            <a:pPr marL="560070" lvl="1" indent="-17144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dirty="0"/>
          </a:p>
          <a:p>
            <a:pPr marL="560070" lvl="1" indent="-17144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endParaRPr dirty="0"/>
          </a:p>
        </p:txBody>
      </p:sp>
      <p:pic>
        <p:nvPicPr>
          <p:cNvPr id="131" name="Google Shape;131;p3" descr="A logo on a gray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726" t="10496" r="20725" b="10496"/>
          <a:stretch/>
        </p:blipFill>
        <p:spPr>
          <a:xfrm>
            <a:off x="885116" y="897147"/>
            <a:ext cx="3444508" cy="4648202"/>
          </a:xfrm>
          <a:custGeom>
            <a:avLst/>
            <a:gdLst/>
            <a:ahLst/>
            <a:cxnLst/>
            <a:rect l="l" t="t" r="r" b="b"/>
            <a:pathLst>
              <a:path w="4015219" h="5418350" extrusionOk="0">
                <a:moveTo>
                  <a:pt x="2010900" y="0"/>
                </a:moveTo>
                <a:lnTo>
                  <a:pt x="2187030" y="154009"/>
                </a:lnTo>
                <a:cubicBezTo>
                  <a:pt x="2623758" y="490603"/>
                  <a:pt x="3115894" y="583318"/>
                  <a:pt x="3490825" y="799961"/>
                </a:cubicBezTo>
                <a:cubicBezTo>
                  <a:pt x="3851349" y="1051379"/>
                  <a:pt x="4015219" y="1339716"/>
                  <a:pt x="4015219" y="1915777"/>
                </a:cubicBezTo>
                <a:lnTo>
                  <a:pt x="4015219" y="2086456"/>
                </a:lnTo>
                <a:lnTo>
                  <a:pt x="4015219" y="2573641"/>
                </a:lnTo>
                <a:lnTo>
                  <a:pt x="4015219" y="2844710"/>
                </a:lnTo>
                <a:lnTo>
                  <a:pt x="4015219" y="3217972"/>
                </a:lnTo>
                <a:lnTo>
                  <a:pt x="4015219" y="3502574"/>
                </a:lnTo>
                <a:cubicBezTo>
                  <a:pt x="4015219" y="4078635"/>
                  <a:pt x="3851347" y="4366973"/>
                  <a:pt x="3490825" y="4618390"/>
                </a:cubicBezTo>
                <a:cubicBezTo>
                  <a:pt x="3115891" y="4835033"/>
                  <a:pt x="2623755" y="4927747"/>
                  <a:pt x="2187027" y="5264341"/>
                </a:cubicBezTo>
                <a:lnTo>
                  <a:pt x="2004319" y="5418350"/>
                </a:lnTo>
                <a:lnTo>
                  <a:pt x="1828190" y="5264341"/>
                </a:lnTo>
                <a:cubicBezTo>
                  <a:pt x="1391461" y="4927747"/>
                  <a:pt x="899325" y="4835033"/>
                  <a:pt x="524394" y="4618390"/>
                </a:cubicBezTo>
                <a:cubicBezTo>
                  <a:pt x="163872" y="4366973"/>
                  <a:pt x="0" y="4078635"/>
                  <a:pt x="0" y="3502574"/>
                </a:cubicBezTo>
                <a:lnTo>
                  <a:pt x="0" y="3217972"/>
                </a:lnTo>
                <a:lnTo>
                  <a:pt x="0" y="2844710"/>
                </a:lnTo>
                <a:lnTo>
                  <a:pt x="0" y="2573641"/>
                </a:lnTo>
                <a:lnTo>
                  <a:pt x="0" y="2086456"/>
                </a:lnTo>
                <a:lnTo>
                  <a:pt x="0" y="1915777"/>
                </a:lnTo>
                <a:cubicBezTo>
                  <a:pt x="0" y="1339716"/>
                  <a:pt x="163872" y="1051379"/>
                  <a:pt x="524395" y="799961"/>
                </a:cubicBezTo>
                <a:cubicBezTo>
                  <a:pt x="899328" y="583318"/>
                  <a:pt x="1391463" y="490603"/>
                  <a:pt x="1828192" y="15400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2" name="Google Shape;132;p3"/>
          <p:cNvSpPr/>
          <p:nvPr/>
        </p:nvSpPr>
        <p:spPr>
          <a:xfrm flipH="1">
            <a:off x="800540" y="776496"/>
            <a:ext cx="3613660" cy="4889504"/>
          </a:xfrm>
          <a:custGeom>
            <a:avLst/>
            <a:gdLst/>
            <a:ahLst/>
            <a:cxnLst/>
            <a:rect l="l" t="t" r="r" b="b"/>
            <a:pathLst>
              <a:path w="4282900" h="5795027" extrusionOk="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 cmpd="sng">
            <a:solidFill>
              <a:srgbClr val="A2A5B5">
                <a:alpha val="64313"/>
              </a:srgbClr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/>
          <p:nvPr/>
        </p:nvSpPr>
        <p:spPr>
          <a:xfrm>
            <a:off x="0" y="1488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5019741" y="960120"/>
            <a:ext cx="621975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de-DE"/>
              <a:t>Needfinding Methodology</a:t>
            </a:r>
            <a:br>
              <a:rPr lang="de-DE"/>
            </a:br>
            <a:r>
              <a:rPr lang="de-DE">
                <a:solidFill>
                  <a:srgbClr val="595959"/>
                </a:solidFill>
              </a:rPr>
              <a:t>Our Interviewees</a:t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139" name="Google Shape;139;p28"/>
          <p:cNvGrpSpPr/>
          <p:nvPr/>
        </p:nvGrpSpPr>
        <p:grpSpPr>
          <a:xfrm flipH="1">
            <a:off x="0" y="1831057"/>
            <a:ext cx="3151640" cy="5028431"/>
            <a:chOff x="9040360" y="1829569"/>
            <a:chExt cx="3151640" cy="5028431"/>
          </a:xfrm>
        </p:grpSpPr>
        <p:grpSp>
          <p:nvGrpSpPr>
            <p:cNvPr id="140" name="Google Shape;140;p28"/>
            <p:cNvGrpSpPr/>
            <p:nvPr/>
          </p:nvGrpSpPr>
          <p:grpSpPr>
            <a:xfrm>
              <a:off x="9040360" y="1912383"/>
              <a:ext cx="3151640" cy="4945617"/>
              <a:chOff x="9040360" y="1912383"/>
              <a:chExt cx="3151640" cy="4945617"/>
            </a:xfrm>
          </p:grpSpPr>
          <p:sp>
            <p:nvSpPr>
              <p:cNvPr id="141" name="Google Shape;141;p28"/>
              <p:cNvSpPr/>
              <p:nvPr/>
            </p:nvSpPr>
            <p:spPr>
              <a:xfrm>
                <a:off x="9101565" y="4566630"/>
                <a:ext cx="2249810" cy="2291370"/>
              </a:xfrm>
              <a:custGeom>
                <a:avLst/>
                <a:gdLst/>
                <a:ahLst/>
                <a:cxnLst/>
                <a:rect l="l" t="t" r="r" b="b"/>
                <a:pathLst>
                  <a:path w="2249810" h="2291370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70146" y="275630"/>
                      <a:pt x="1745900" y="327719"/>
                      <a:pt x="1955981" y="449433"/>
                    </a:cubicBezTo>
                    <a:cubicBezTo>
                      <a:pt x="2157990" y="590684"/>
                      <a:pt x="2249810" y="752678"/>
                      <a:pt x="2249810" y="1076320"/>
                    </a:cubicBezTo>
                    <a:lnTo>
                      <a:pt x="2249810" y="1172210"/>
                    </a:lnTo>
                    <a:lnTo>
                      <a:pt x="2249810" y="1445920"/>
                    </a:lnTo>
                    <a:lnTo>
                      <a:pt x="2249810" y="1598212"/>
                    </a:lnTo>
                    <a:lnTo>
                      <a:pt x="2249810" y="1807917"/>
                    </a:lnTo>
                    <a:lnTo>
                      <a:pt x="2249810" y="1967812"/>
                    </a:lnTo>
                    <a:cubicBezTo>
                      <a:pt x="2249810" y="2089178"/>
                      <a:pt x="2236898" y="2187812"/>
                      <a:pt x="2210104" y="2271144"/>
                    </a:cubicBezTo>
                    <a:lnTo>
                      <a:pt x="2202000" y="2291370"/>
                    </a:lnTo>
                    <a:lnTo>
                      <a:pt x="47809" y="2291370"/>
                    </a:lnTo>
                    <a:lnTo>
                      <a:pt x="39705" y="2271144"/>
                    </a:lnTo>
                    <a:cubicBezTo>
                      <a:pt x="12912" y="2187812"/>
                      <a:pt x="0" y="2089178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142" name="Google Shape;142;p28"/>
              <p:cNvSpPr/>
              <p:nvPr/>
            </p:nvSpPr>
            <p:spPr>
              <a:xfrm>
                <a:off x="10366429" y="1912383"/>
                <a:ext cx="1825571" cy="3044131"/>
              </a:xfrm>
              <a:custGeom>
                <a:avLst/>
                <a:gdLst/>
                <a:ahLst/>
                <a:cxnLst/>
                <a:rect l="l" t="t" r="r" b="b"/>
                <a:pathLst>
                  <a:path w="1825571" h="3044131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08969" y="228354"/>
                      <a:pt x="1609963" y="293111"/>
                      <a:pt x="1787618" y="367973"/>
                    </a:cubicBezTo>
                    <a:lnTo>
                      <a:pt x="1825571" y="386337"/>
                    </a:lnTo>
                    <a:lnTo>
                      <a:pt x="1825571" y="2657795"/>
                    </a:lnTo>
                    <a:lnTo>
                      <a:pt x="1787617" y="2676158"/>
                    </a:lnTo>
                    <a:cubicBezTo>
                      <a:pt x="1609961" y="2751020"/>
                      <a:pt x="1408967" y="2815777"/>
                      <a:pt x="1225437" y="2957606"/>
                    </a:cubicBezTo>
                    <a:lnTo>
                      <a:pt x="1123061" y="3044131"/>
                    </a:lnTo>
                    <a:lnTo>
                      <a:pt x="1024372" y="2957606"/>
                    </a:lnTo>
                    <a:cubicBezTo>
                      <a:pt x="779664" y="2768501"/>
                      <a:pt x="503910" y="2716412"/>
                      <a:pt x="293828" y="2594699"/>
                    </a:cubicBezTo>
                    <a:cubicBezTo>
                      <a:pt x="91820" y="2453447"/>
                      <a:pt x="0" y="2291454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143" name="Google Shape;143;p28"/>
              <p:cNvSpPr/>
              <p:nvPr/>
            </p:nvSpPr>
            <p:spPr>
              <a:xfrm>
                <a:off x="9040360" y="4483816"/>
                <a:ext cx="2372219" cy="2366675"/>
              </a:xfrm>
              <a:custGeom>
                <a:avLst/>
                <a:gdLst/>
                <a:ahLst/>
                <a:cxnLst/>
                <a:rect l="l" t="t" r="r" b="b"/>
                <a:pathLst>
                  <a:path w="2372219" h="2366675" extrusionOk="0">
                    <a:moveTo>
                      <a:pt x="34848" y="2366675"/>
                    </a:moveTo>
                    <a:lnTo>
                      <a:pt x="18456" y="2301179"/>
                    </a:lnTo>
                    <a:cubicBezTo>
                      <a:pt x="6051" y="2234851"/>
                      <a:pt x="0" y="2160191"/>
                      <a:pt x="0" y="2074878"/>
                    </a:cubicBezTo>
                    <a:lnTo>
                      <a:pt x="0" y="1134881"/>
                    </a:lnTo>
                    <a:cubicBezTo>
                      <a:pt x="0" y="793630"/>
                      <a:pt x="96817" y="622823"/>
                      <a:pt x="309816" y="473886"/>
                    </a:cubicBezTo>
                    <a:cubicBezTo>
                      <a:pt x="531329" y="345550"/>
                      <a:pt x="822086" y="290627"/>
                      <a:pt x="1080108" y="91233"/>
                    </a:cubicBezTo>
                    <a:lnTo>
                      <a:pt x="1188054" y="0"/>
                    </a:lnTo>
                    <a:lnTo>
                      <a:pt x="1292112" y="91233"/>
                    </a:lnTo>
                    <a:cubicBezTo>
                      <a:pt x="1550134" y="290627"/>
                      <a:pt x="1840892" y="345550"/>
                      <a:pt x="2062403" y="473886"/>
                    </a:cubicBezTo>
                    <a:cubicBezTo>
                      <a:pt x="2275403" y="622823"/>
                      <a:pt x="2372219" y="793630"/>
                      <a:pt x="2372219" y="1134881"/>
                    </a:cubicBezTo>
                    <a:lnTo>
                      <a:pt x="2372219" y="1235988"/>
                    </a:lnTo>
                    <a:lnTo>
                      <a:pt x="2372219" y="2074878"/>
                    </a:lnTo>
                    <a:cubicBezTo>
                      <a:pt x="2372219" y="2160191"/>
                      <a:pt x="2366168" y="2234851"/>
                      <a:pt x="2353763" y="2301179"/>
                    </a:cubicBezTo>
                    <a:cubicBezTo>
                      <a:pt x="2348299" y="2323011"/>
                      <a:pt x="2342750" y="2357710"/>
                      <a:pt x="2342750" y="2357710"/>
                    </a:cubicBezTo>
                  </a:path>
                </a:pathLst>
              </a:custGeom>
              <a:noFill/>
              <a:ln w="25400" cap="rnd" cmpd="sng">
                <a:solidFill>
                  <a:srgbClr val="A2A5B5">
                    <a:alpha val="64313"/>
                  </a:srgbClr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</p:grpSp>
        <p:sp>
          <p:nvSpPr>
            <p:cNvPr id="144" name="Google Shape;144;p28"/>
            <p:cNvSpPr/>
            <p:nvPr/>
          </p:nvSpPr>
          <p:spPr>
            <a:xfrm>
              <a:off x="10305224" y="1829569"/>
              <a:ext cx="1886776" cy="3209758"/>
            </a:xfrm>
            <a:custGeom>
              <a:avLst/>
              <a:gdLst/>
              <a:ahLst/>
              <a:cxnLst/>
              <a:rect l="l" t="t" r="r" b="b"/>
              <a:pathLst>
                <a:path w="1886776" h="3209758" extrusionOk="0">
                  <a:moveTo>
                    <a:pt x="1884878" y="2800249"/>
                  </a:moveTo>
                  <a:cubicBezTo>
                    <a:pt x="1697557" y="2879185"/>
                    <a:pt x="1485627" y="2968980"/>
                    <a:pt x="1292111" y="3118525"/>
                  </a:cubicBezTo>
                  <a:lnTo>
                    <a:pt x="1184165" y="3209758"/>
                  </a:lnTo>
                  <a:lnTo>
                    <a:pt x="1080107" y="3118525"/>
                  </a:lnTo>
                  <a:cubicBezTo>
                    <a:pt x="822085" y="2919132"/>
                    <a:pt x="531327" y="2864209"/>
                    <a:pt x="309815" y="2735873"/>
                  </a:cubicBezTo>
                  <a:cubicBezTo>
                    <a:pt x="96816" y="2586936"/>
                    <a:pt x="0" y="2416129"/>
                    <a:pt x="0" y="2074878"/>
                  </a:cubicBezTo>
                  <a:lnTo>
                    <a:pt x="0" y="1906283"/>
                  </a:lnTo>
                  <a:lnTo>
                    <a:pt x="0" y="1685168"/>
                  </a:lnTo>
                  <a:lnTo>
                    <a:pt x="0" y="1524590"/>
                  </a:lnTo>
                  <a:lnTo>
                    <a:pt x="0" y="1235988"/>
                  </a:lnTo>
                  <a:lnTo>
                    <a:pt x="0" y="1134881"/>
                  </a:lnTo>
                  <a:cubicBezTo>
                    <a:pt x="0" y="793630"/>
                    <a:pt x="96817" y="622823"/>
                    <a:pt x="309816" y="473886"/>
                  </a:cubicBezTo>
                  <a:cubicBezTo>
                    <a:pt x="531329" y="345550"/>
                    <a:pt x="822086" y="290627"/>
                    <a:pt x="1080108" y="91233"/>
                  </a:cubicBezTo>
                  <a:lnTo>
                    <a:pt x="1188054" y="0"/>
                  </a:lnTo>
                  <a:lnTo>
                    <a:pt x="1292112" y="91233"/>
                  </a:lnTo>
                  <a:cubicBezTo>
                    <a:pt x="1485628" y="240778"/>
                    <a:pt x="1697559" y="309059"/>
                    <a:pt x="1884879" y="387994"/>
                  </a:cubicBezTo>
                  <a:lnTo>
                    <a:pt x="1886776" y="388912"/>
                  </a:ln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1965530" y="2266869"/>
            <a:ext cx="9729520" cy="277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Who ? </a:t>
            </a:r>
            <a:endParaRPr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- </a:t>
            </a: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Normal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user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: Individual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with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typical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experience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with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medical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website</a:t>
            </a:r>
            <a:endParaRPr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- </a:t>
            </a: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Expert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user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Medical professional</a:t>
            </a:r>
            <a:endParaRPr b="1"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- </a:t>
            </a: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Extreme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user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Inexperienced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b="1" dirty="0" err="1">
                <a:latin typeface="Montserrat Light"/>
                <a:ea typeface="Montserrat Light"/>
                <a:cs typeface="Montserrat Light"/>
                <a:sym typeface="Montserrat Light"/>
              </a:rPr>
              <a:t>older</a:t>
            </a: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b="1" dirty="0" err="1">
                <a:latin typeface="Montserrat Light"/>
                <a:ea typeface="Montserrat Light"/>
                <a:cs typeface="Montserrat Light"/>
                <a:sym typeface="Montserrat Light"/>
              </a:rPr>
              <a:t>people</a:t>
            </a:r>
            <a:endParaRPr lang="de-DE" sz="1700" b="1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 sz="500"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Why</a:t>
            </a:r>
            <a:r>
              <a:rPr lang="de-DE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?</a:t>
            </a:r>
            <a:endParaRPr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Goal: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To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gather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insights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on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how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different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user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types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interact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with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medical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websites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 sz="500"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When</a:t>
            </a:r>
            <a:r>
              <a:rPr lang="de-DE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?</a:t>
            </a:r>
            <a:endParaRPr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- Schedule at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times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b="1" dirty="0" err="1">
                <a:latin typeface="Montserrat Light"/>
                <a:ea typeface="Montserrat Light"/>
                <a:cs typeface="Montserrat Light"/>
                <a:sym typeface="Montserrat Light"/>
              </a:rPr>
              <a:t>convenient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for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the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participants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each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interview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lasts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 10-20 min</a:t>
            </a:r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 sz="500"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Where</a:t>
            </a:r>
            <a:r>
              <a:rPr lang="de-DE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? </a:t>
            </a:r>
            <a:endParaRPr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- </a:t>
            </a: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Online</a:t>
            </a: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: Teams, </a:t>
            </a:r>
            <a:r>
              <a:rPr lang="de-DE" sz="1700" dirty="0" err="1">
                <a:latin typeface="Montserrat Light"/>
                <a:ea typeface="Montserrat Light"/>
                <a:cs typeface="Montserrat Light"/>
                <a:sym typeface="Montserrat Light"/>
              </a:rPr>
              <a:t>Discord</a:t>
            </a:r>
            <a:endParaRPr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>
                <a:latin typeface="Montserrat Light"/>
                <a:ea typeface="Montserrat Light"/>
                <a:cs typeface="Montserrat Light"/>
                <a:sym typeface="Montserrat Light"/>
              </a:rPr>
              <a:t>- </a:t>
            </a: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Face </a:t>
            </a:r>
            <a:r>
              <a:rPr lang="de-DE" sz="1700" b="1" dirty="0" err="1">
                <a:latin typeface="Montserrat Light"/>
                <a:ea typeface="Montserrat Light"/>
                <a:cs typeface="Montserrat Light"/>
                <a:sym typeface="Montserrat Light"/>
              </a:rPr>
              <a:t>to</a:t>
            </a: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de-DE" sz="1700" b="1" dirty="0" err="1">
                <a:latin typeface="Montserrat Light"/>
                <a:ea typeface="Montserrat Light"/>
                <a:cs typeface="Montserrat Light"/>
                <a:sym typeface="Montserrat Light"/>
              </a:rPr>
              <a:t>face</a:t>
            </a:r>
            <a:endParaRPr lang="de-DE" sz="1700" b="1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 sz="500"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How</a:t>
            </a:r>
            <a:r>
              <a:rPr lang="de-DE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? </a:t>
            </a:r>
            <a:endParaRPr dirty="0"/>
          </a:p>
          <a:p>
            <a:pPr marL="4762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Tx/>
              <a:buChar char="-"/>
            </a:pPr>
            <a:r>
              <a:rPr lang="en-US" sz="1700" dirty="0">
                <a:latin typeface="Montserrat Light"/>
                <a:ea typeface="Montserrat Light"/>
                <a:cs typeface="Montserrat Light"/>
                <a:sym typeface="Montserrat Light"/>
              </a:rPr>
              <a:t>15-20 minutes interview</a:t>
            </a:r>
          </a:p>
          <a:p>
            <a:pPr marL="4762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Tx/>
              <a:buChar char="-"/>
            </a:pPr>
            <a:r>
              <a:rPr lang="en-US" sz="1700" b="1" dirty="0" err="1">
                <a:latin typeface="Montserrat Light"/>
                <a:sym typeface="Montserrat Light"/>
              </a:rPr>
              <a:t>Questionaire</a:t>
            </a:r>
            <a:r>
              <a:rPr lang="en-US" sz="1700" b="1" dirty="0">
                <a:latin typeface="Montserrat Light"/>
                <a:sym typeface="Montserrat Light"/>
              </a:rPr>
              <a:t> for more structured data</a:t>
            </a:r>
            <a:endParaRPr b="1"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5019741" y="960120"/>
            <a:ext cx="6219758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de-DE"/>
              <a:t>Needfinding Methodology</a:t>
            </a:r>
            <a:br>
              <a:rPr lang="de-DE"/>
            </a:br>
            <a:r>
              <a:rPr lang="de-DE">
                <a:solidFill>
                  <a:srgbClr val="595959"/>
                </a:solidFill>
              </a:rPr>
              <a:t>Questions</a:t>
            </a:r>
            <a:endParaRPr/>
          </a:p>
        </p:txBody>
      </p:sp>
      <p:grpSp>
        <p:nvGrpSpPr>
          <p:cNvPr id="152" name="Google Shape;152;p5"/>
          <p:cNvGrpSpPr/>
          <p:nvPr/>
        </p:nvGrpSpPr>
        <p:grpSpPr>
          <a:xfrm flipH="1">
            <a:off x="0" y="1831057"/>
            <a:ext cx="3151640" cy="5028431"/>
            <a:chOff x="9040360" y="1829569"/>
            <a:chExt cx="3151640" cy="5028431"/>
          </a:xfrm>
        </p:grpSpPr>
        <p:grpSp>
          <p:nvGrpSpPr>
            <p:cNvPr id="153" name="Google Shape;153;p5"/>
            <p:cNvGrpSpPr/>
            <p:nvPr/>
          </p:nvGrpSpPr>
          <p:grpSpPr>
            <a:xfrm>
              <a:off x="9040360" y="1912383"/>
              <a:ext cx="3151640" cy="4945617"/>
              <a:chOff x="9040360" y="1912383"/>
              <a:chExt cx="3151640" cy="4945617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9101565" y="4566630"/>
                <a:ext cx="2249810" cy="2291370"/>
              </a:xfrm>
              <a:custGeom>
                <a:avLst/>
                <a:gdLst/>
                <a:ahLst/>
                <a:cxnLst/>
                <a:rect l="l" t="t" r="r" b="b"/>
                <a:pathLst>
                  <a:path w="2249810" h="2291370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70146" y="275630"/>
                      <a:pt x="1745900" y="327719"/>
                      <a:pt x="1955981" y="449433"/>
                    </a:cubicBezTo>
                    <a:cubicBezTo>
                      <a:pt x="2157990" y="590684"/>
                      <a:pt x="2249810" y="752678"/>
                      <a:pt x="2249810" y="1076320"/>
                    </a:cubicBezTo>
                    <a:lnTo>
                      <a:pt x="2249810" y="1172210"/>
                    </a:lnTo>
                    <a:lnTo>
                      <a:pt x="2249810" y="1445920"/>
                    </a:lnTo>
                    <a:lnTo>
                      <a:pt x="2249810" y="1598212"/>
                    </a:lnTo>
                    <a:lnTo>
                      <a:pt x="2249810" y="1807917"/>
                    </a:lnTo>
                    <a:lnTo>
                      <a:pt x="2249810" y="1967812"/>
                    </a:lnTo>
                    <a:cubicBezTo>
                      <a:pt x="2249810" y="2089178"/>
                      <a:pt x="2236898" y="2187812"/>
                      <a:pt x="2210104" y="2271144"/>
                    </a:cubicBezTo>
                    <a:lnTo>
                      <a:pt x="2202000" y="2291370"/>
                    </a:lnTo>
                    <a:lnTo>
                      <a:pt x="47809" y="2291370"/>
                    </a:lnTo>
                    <a:lnTo>
                      <a:pt x="39705" y="2271144"/>
                    </a:lnTo>
                    <a:cubicBezTo>
                      <a:pt x="12912" y="2187812"/>
                      <a:pt x="0" y="2089178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10366429" y="1912383"/>
                <a:ext cx="1825571" cy="3044131"/>
              </a:xfrm>
              <a:custGeom>
                <a:avLst/>
                <a:gdLst/>
                <a:ahLst/>
                <a:cxnLst/>
                <a:rect l="l" t="t" r="r" b="b"/>
                <a:pathLst>
                  <a:path w="1825571" h="3044131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08969" y="228354"/>
                      <a:pt x="1609963" y="293111"/>
                      <a:pt x="1787618" y="367973"/>
                    </a:cubicBezTo>
                    <a:lnTo>
                      <a:pt x="1825571" y="386337"/>
                    </a:lnTo>
                    <a:lnTo>
                      <a:pt x="1825571" y="2657795"/>
                    </a:lnTo>
                    <a:lnTo>
                      <a:pt x="1787617" y="2676158"/>
                    </a:lnTo>
                    <a:cubicBezTo>
                      <a:pt x="1609961" y="2751020"/>
                      <a:pt x="1408967" y="2815777"/>
                      <a:pt x="1225437" y="2957606"/>
                    </a:cubicBezTo>
                    <a:lnTo>
                      <a:pt x="1123061" y="3044131"/>
                    </a:lnTo>
                    <a:lnTo>
                      <a:pt x="1024372" y="2957606"/>
                    </a:lnTo>
                    <a:cubicBezTo>
                      <a:pt x="779664" y="2768501"/>
                      <a:pt x="503910" y="2716412"/>
                      <a:pt x="293828" y="2594699"/>
                    </a:cubicBezTo>
                    <a:cubicBezTo>
                      <a:pt x="91820" y="2453447"/>
                      <a:pt x="0" y="2291454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9040360" y="4483816"/>
                <a:ext cx="2372219" cy="2366675"/>
              </a:xfrm>
              <a:custGeom>
                <a:avLst/>
                <a:gdLst/>
                <a:ahLst/>
                <a:cxnLst/>
                <a:rect l="l" t="t" r="r" b="b"/>
                <a:pathLst>
                  <a:path w="2372219" h="2366675" extrusionOk="0">
                    <a:moveTo>
                      <a:pt x="34848" y="2366675"/>
                    </a:moveTo>
                    <a:lnTo>
                      <a:pt x="18456" y="2301179"/>
                    </a:lnTo>
                    <a:cubicBezTo>
                      <a:pt x="6051" y="2234851"/>
                      <a:pt x="0" y="2160191"/>
                      <a:pt x="0" y="2074878"/>
                    </a:cubicBezTo>
                    <a:lnTo>
                      <a:pt x="0" y="1134881"/>
                    </a:lnTo>
                    <a:cubicBezTo>
                      <a:pt x="0" y="793630"/>
                      <a:pt x="96817" y="622823"/>
                      <a:pt x="309816" y="473886"/>
                    </a:cubicBezTo>
                    <a:cubicBezTo>
                      <a:pt x="531329" y="345550"/>
                      <a:pt x="822086" y="290627"/>
                      <a:pt x="1080108" y="91233"/>
                    </a:cubicBezTo>
                    <a:lnTo>
                      <a:pt x="1188054" y="0"/>
                    </a:lnTo>
                    <a:lnTo>
                      <a:pt x="1292112" y="91233"/>
                    </a:lnTo>
                    <a:cubicBezTo>
                      <a:pt x="1550134" y="290627"/>
                      <a:pt x="1840892" y="345550"/>
                      <a:pt x="2062403" y="473886"/>
                    </a:cubicBezTo>
                    <a:cubicBezTo>
                      <a:pt x="2275403" y="622823"/>
                      <a:pt x="2372219" y="793630"/>
                      <a:pt x="2372219" y="1134881"/>
                    </a:cubicBezTo>
                    <a:lnTo>
                      <a:pt x="2372219" y="1235988"/>
                    </a:lnTo>
                    <a:lnTo>
                      <a:pt x="2372219" y="2074878"/>
                    </a:lnTo>
                    <a:cubicBezTo>
                      <a:pt x="2372219" y="2160191"/>
                      <a:pt x="2366168" y="2234851"/>
                      <a:pt x="2353763" y="2301179"/>
                    </a:cubicBezTo>
                    <a:cubicBezTo>
                      <a:pt x="2348299" y="2323011"/>
                      <a:pt x="2342750" y="2357710"/>
                      <a:pt x="2342750" y="2357710"/>
                    </a:cubicBezTo>
                  </a:path>
                </a:pathLst>
              </a:custGeom>
              <a:noFill/>
              <a:ln w="25400" cap="rnd" cmpd="sng">
                <a:solidFill>
                  <a:srgbClr val="A2A5B5">
                    <a:alpha val="64313"/>
                  </a:srgbClr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</p:grpSp>
        <p:sp>
          <p:nvSpPr>
            <p:cNvPr id="157" name="Google Shape;157;p5"/>
            <p:cNvSpPr/>
            <p:nvPr/>
          </p:nvSpPr>
          <p:spPr>
            <a:xfrm>
              <a:off x="10305224" y="1829569"/>
              <a:ext cx="1886776" cy="3209758"/>
            </a:xfrm>
            <a:custGeom>
              <a:avLst/>
              <a:gdLst/>
              <a:ahLst/>
              <a:cxnLst/>
              <a:rect l="l" t="t" r="r" b="b"/>
              <a:pathLst>
                <a:path w="1886776" h="3209758" extrusionOk="0">
                  <a:moveTo>
                    <a:pt x="1884878" y="2800249"/>
                  </a:moveTo>
                  <a:cubicBezTo>
                    <a:pt x="1697557" y="2879185"/>
                    <a:pt x="1485627" y="2968980"/>
                    <a:pt x="1292111" y="3118525"/>
                  </a:cubicBezTo>
                  <a:lnTo>
                    <a:pt x="1184165" y="3209758"/>
                  </a:lnTo>
                  <a:lnTo>
                    <a:pt x="1080107" y="3118525"/>
                  </a:lnTo>
                  <a:cubicBezTo>
                    <a:pt x="822085" y="2919132"/>
                    <a:pt x="531327" y="2864209"/>
                    <a:pt x="309815" y="2735873"/>
                  </a:cubicBezTo>
                  <a:cubicBezTo>
                    <a:pt x="96816" y="2586936"/>
                    <a:pt x="0" y="2416129"/>
                    <a:pt x="0" y="2074878"/>
                  </a:cubicBezTo>
                  <a:lnTo>
                    <a:pt x="0" y="1906283"/>
                  </a:lnTo>
                  <a:lnTo>
                    <a:pt x="0" y="1685168"/>
                  </a:lnTo>
                  <a:lnTo>
                    <a:pt x="0" y="1524590"/>
                  </a:lnTo>
                  <a:lnTo>
                    <a:pt x="0" y="1235988"/>
                  </a:lnTo>
                  <a:lnTo>
                    <a:pt x="0" y="1134881"/>
                  </a:lnTo>
                  <a:cubicBezTo>
                    <a:pt x="0" y="793630"/>
                    <a:pt x="96817" y="622823"/>
                    <a:pt x="309816" y="473886"/>
                  </a:cubicBezTo>
                  <a:cubicBezTo>
                    <a:pt x="531329" y="345550"/>
                    <a:pt x="822086" y="290627"/>
                    <a:pt x="1080108" y="91233"/>
                  </a:cubicBezTo>
                  <a:lnTo>
                    <a:pt x="1188054" y="0"/>
                  </a:lnTo>
                  <a:lnTo>
                    <a:pt x="1292112" y="91233"/>
                  </a:lnTo>
                  <a:cubicBezTo>
                    <a:pt x="1485628" y="240778"/>
                    <a:pt x="1697559" y="309059"/>
                    <a:pt x="1884879" y="387994"/>
                  </a:cubicBezTo>
                  <a:lnTo>
                    <a:pt x="1886776" y="388912"/>
                  </a:ln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pic>
        <p:nvPicPr>
          <p:cNvPr id="158" name="Google Shape;158;p5" descr="Fragezeichen mit einfarbiger Füllu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687700">
            <a:off x="3910510" y="2137272"/>
            <a:ext cx="3425803" cy="342580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 txBox="1"/>
          <p:nvPr/>
        </p:nvSpPr>
        <p:spPr>
          <a:xfrm>
            <a:off x="6739226" y="2850356"/>
            <a:ext cx="4956963" cy="527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Have you ever had a </a:t>
            </a:r>
            <a:r>
              <a:rPr lang="de-DE" sz="2000" b="1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security </a:t>
            </a: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or</a:t>
            </a:r>
            <a:r>
              <a:rPr lang="de-DE" sz="2000" b="1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 privacy concern </a:t>
            </a: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when using a medical website?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C0C0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How often do you rely on medical websites versus calling the healthcare provider directly?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C0C0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Do you prefer using </a:t>
            </a:r>
            <a:r>
              <a:rPr lang="de-DE" sz="2000" b="1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apps over websites </a:t>
            </a: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for managing your health information?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C0C0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？"/>
            </a:pPr>
            <a:r>
              <a:rPr lang="de-DE" sz="2000" b="0" i="0" u="none" strike="noStrike" cap="none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  <a:t>How do you navigate these websites on mobile versus desktop devices?</a:t>
            </a:r>
            <a:br>
              <a:rPr lang="de-DE" sz="2400" b="0" i="0" u="none" strike="noStrike" cap="none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</a:br>
            <a:endParaRPr sz="2400" b="0" i="0" u="none" strike="noStrike" cap="none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C0C0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C0C0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C0C0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C0C0C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326766" y="960120"/>
            <a:ext cx="4760737" cy="5401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What is your </a:t>
            </a:r>
            <a:r>
              <a:rPr lang="de-DE" sz="2000" b="1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overall experience </a:t>
            </a: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using medical websites?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C0C0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How often do you visit medical websites, and what </a:t>
            </a:r>
            <a:r>
              <a:rPr lang="de-DE" sz="2000" b="1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motivates</a:t>
            </a: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 your visit?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C0C0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What </a:t>
            </a:r>
            <a:r>
              <a:rPr lang="de-DE" sz="2000" b="1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frustrates</a:t>
            </a: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 you the most when using medical websites?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C0C0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？"/>
            </a:pPr>
            <a:r>
              <a:rPr lang="de-DE" sz="2000" b="0" i="0" u="none" strike="noStrike" cap="none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  <a:t>What improvements would you like to see on medical websites?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How do you feel about interacting with </a:t>
            </a:r>
            <a:r>
              <a:rPr lang="de-DE" sz="2000" b="1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chatbots</a:t>
            </a: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 or automated systems on medical websites?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C0C0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？"/>
            </a:pP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Have you ever had to contact </a:t>
            </a:r>
            <a:r>
              <a:rPr lang="de-DE" sz="2000" b="1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customer support </a:t>
            </a:r>
            <a:r>
              <a:rPr lang="de-DE" sz="2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rPr>
              <a:t>while using a medical website?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5" descr="Fragezeichen mit einfarbiger Füll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87700">
            <a:off x="4111928" y="2335835"/>
            <a:ext cx="3226709" cy="3226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500816" y="320040"/>
            <a:ext cx="5134874" cy="83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de-DE" sz="2400" dirty="0"/>
              <a:t>Interview/ Observation results</a:t>
            </a:r>
            <a:br>
              <a:rPr lang="de-DE" sz="1500" dirty="0"/>
            </a:br>
            <a:endParaRPr sz="1500" dirty="0"/>
          </a:p>
        </p:txBody>
      </p:sp>
      <p:grpSp>
        <p:nvGrpSpPr>
          <p:cNvPr id="183" name="Google Shape;183;p29"/>
          <p:cNvGrpSpPr/>
          <p:nvPr/>
        </p:nvGrpSpPr>
        <p:grpSpPr>
          <a:xfrm flipH="1">
            <a:off x="9351034" y="-2732317"/>
            <a:ext cx="3151640" cy="5028431"/>
            <a:chOff x="9040360" y="1829569"/>
            <a:chExt cx="3151640" cy="5028431"/>
          </a:xfrm>
        </p:grpSpPr>
        <p:grpSp>
          <p:nvGrpSpPr>
            <p:cNvPr id="184" name="Google Shape;184;p29"/>
            <p:cNvGrpSpPr/>
            <p:nvPr/>
          </p:nvGrpSpPr>
          <p:grpSpPr>
            <a:xfrm>
              <a:off x="9040360" y="1912383"/>
              <a:ext cx="3151640" cy="4945617"/>
              <a:chOff x="9040360" y="1912383"/>
              <a:chExt cx="3151640" cy="4945617"/>
            </a:xfrm>
          </p:grpSpPr>
          <p:sp>
            <p:nvSpPr>
              <p:cNvPr id="185" name="Google Shape;185;p29"/>
              <p:cNvSpPr/>
              <p:nvPr/>
            </p:nvSpPr>
            <p:spPr>
              <a:xfrm>
                <a:off x="9101565" y="4566630"/>
                <a:ext cx="2249810" cy="2291370"/>
              </a:xfrm>
              <a:custGeom>
                <a:avLst/>
                <a:gdLst/>
                <a:ahLst/>
                <a:cxnLst/>
                <a:rect l="l" t="t" r="r" b="b"/>
                <a:pathLst>
                  <a:path w="2249810" h="2291370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70146" y="275630"/>
                      <a:pt x="1745900" y="327719"/>
                      <a:pt x="1955981" y="449433"/>
                    </a:cubicBezTo>
                    <a:cubicBezTo>
                      <a:pt x="2157990" y="590684"/>
                      <a:pt x="2249810" y="752678"/>
                      <a:pt x="2249810" y="1076320"/>
                    </a:cubicBezTo>
                    <a:lnTo>
                      <a:pt x="2249810" y="1172210"/>
                    </a:lnTo>
                    <a:lnTo>
                      <a:pt x="2249810" y="1445920"/>
                    </a:lnTo>
                    <a:lnTo>
                      <a:pt x="2249810" y="1598212"/>
                    </a:lnTo>
                    <a:lnTo>
                      <a:pt x="2249810" y="1807917"/>
                    </a:lnTo>
                    <a:lnTo>
                      <a:pt x="2249810" y="1967812"/>
                    </a:lnTo>
                    <a:cubicBezTo>
                      <a:pt x="2249810" y="2089178"/>
                      <a:pt x="2236898" y="2187812"/>
                      <a:pt x="2210104" y="2271144"/>
                    </a:cubicBezTo>
                    <a:lnTo>
                      <a:pt x="2202000" y="2291370"/>
                    </a:lnTo>
                    <a:lnTo>
                      <a:pt x="47809" y="2291370"/>
                    </a:lnTo>
                    <a:lnTo>
                      <a:pt x="39705" y="2271144"/>
                    </a:lnTo>
                    <a:cubicBezTo>
                      <a:pt x="12912" y="2187812"/>
                      <a:pt x="0" y="2089178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186" name="Google Shape;186;p29"/>
              <p:cNvSpPr/>
              <p:nvPr/>
            </p:nvSpPr>
            <p:spPr>
              <a:xfrm>
                <a:off x="10366429" y="1912383"/>
                <a:ext cx="1825571" cy="3044131"/>
              </a:xfrm>
              <a:custGeom>
                <a:avLst/>
                <a:gdLst/>
                <a:ahLst/>
                <a:cxnLst/>
                <a:rect l="l" t="t" r="r" b="b"/>
                <a:pathLst>
                  <a:path w="1825571" h="3044131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08969" y="228354"/>
                      <a:pt x="1609963" y="293111"/>
                      <a:pt x="1787618" y="367973"/>
                    </a:cubicBezTo>
                    <a:lnTo>
                      <a:pt x="1825571" y="386337"/>
                    </a:lnTo>
                    <a:lnTo>
                      <a:pt x="1825571" y="2657795"/>
                    </a:lnTo>
                    <a:lnTo>
                      <a:pt x="1787617" y="2676158"/>
                    </a:lnTo>
                    <a:cubicBezTo>
                      <a:pt x="1609961" y="2751020"/>
                      <a:pt x="1408967" y="2815777"/>
                      <a:pt x="1225437" y="2957606"/>
                    </a:cubicBezTo>
                    <a:lnTo>
                      <a:pt x="1123061" y="3044131"/>
                    </a:lnTo>
                    <a:lnTo>
                      <a:pt x="1024372" y="2957606"/>
                    </a:lnTo>
                    <a:cubicBezTo>
                      <a:pt x="779664" y="2768501"/>
                      <a:pt x="503910" y="2716412"/>
                      <a:pt x="293828" y="2594699"/>
                    </a:cubicBezTo>
                    <a:cubicBezTo>
                      <a:pt x="91820" y="2453447"/>
                      <a:pt x="0" y="2291454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187" name="Google Shape;187;p29"/>
              <p:cNvSpPr/>
              <p:nvPr/>
            </p:nvSpPr>
            <p:spPr>
              <a:xfrm>
                <a:off x="9040360" y="4483816"/>
                <a:ext cx="2372219" cy="2366675"/>
              </a:xfrm>
              <a:custGeom>
                <a:avLst/>
                <a:gdLst/>
                <a:ahLst/>
                <a:cxnLst/>
                <a:rect l="l" t="t" r="r" b="b"/>
                <a:pathLst>
                  <a:path w="2372219" h="2366675" extrusionOk="0">
                    <a:moveTo>
                      <a:pt x="34848" y="2366675"/>
                    </a:moveTo>
                    <a:lnTo>
                      <a:pt x="18456" y="2301179"/>
                    </a:lnTo>
                    <a:cubicBezTo>
                      <a:pt x="6051" y="2234851"/>
                      <a:pt x="0" y="2160191"/>
                      <a:pt x="0" y="2074878"/>
                    </a:cubicBezTo>
                    <a:lnTo>
                      <a:pt x="0" y="1134881"/>
                    </a:lnTo>
                    <a:cubicBezTo>
                      <a:pt x="0" y="793630"/>
                      <a:pt x="96817" y="622823"/>
                      <a:pt x="309816" y="473886"/>
                    </a:cubicBezTo>
                    <a:cubicBezTo>
                      <a:pt x="531329" y="345550"/>
                      <a:pt x="822086" y="290627"/>
                      <a:pt x="1080108" y="91233"/>
                    </a:cubicBezTo>
                    <a:lnTo>
                      <a:pt x="1188054" y="0"/>
                    </a:lnTo>
                    <a:lnTo>
                      <a:pt x="1292112" y="91233"/>
                    </a:lnTo>
                    <a:cubicBezTo>
                      <a:pt x="1550134" y="290627"/>
                      <a:pt x="1840892" y="345550"/>
                      <a:pt x="2062403" y="473886"/>
                    </a:cubicBezTo>
                    <a:cubicBezTo>
                      <a:pt x="2275403" y="622823"/>
                      <a:pt x="2372219" y="793630"/>
                      <a:pt x="2372219" y="1134881"/>
                    </a:cubicBezTo>
                    <a:lnTo>
                      <a:pt x="2372219" y="1235988"/>
                    </a:lnTo>
                    <a:lnTo>
                      <a:pt x="2372219" y="2074878"/>
                    </a:lnTo>
                    <a:cubicBezTo>
                      <a:pt x="2372219" y="2160191"/>
                      <a:pt x="2366168" y="2234851"/>
                      <a:pt x="2353763" y="2301179"/>
                    </a:cubicBezTo>
                    <a:cubicBezTo>
                      <a:pt x="2348299" y="2323011"/>
                      <a:pt x="2342750" y="2357710"/>
                      <a:pt x="2342750" y="2357710"/>
                    </a:cubicBezTo>
                  </a:path>
                </a:pathLst>
              </a:custGeom>
              <a:noFill/>
              <a:ln w="25400" cap="rnd" cmpd="sng">
                <a:solidFill>
                  <a:srgbClr val="A2A5B5">
                    <a:alpha val="64313"/>
                  </a:srgbClr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</p:grpSp>
        <p:sp>
          <p:nvSpPr>
            <p:cNvPr id="188" name="Google Shape;188;p29"/>
            <p:cNvSpPr/>
            <p:nvPr/>
          </p:nvSpPr>
          <p:spPr>
            <a:xfrm>
              <a:off x="10305224" y="1829569"/>
              <a:ext cx="1886776" cy="3209758"/>
            </a:xfrm>
            <a:custGeom>
              <a:avLst/>
              <a:gdLst/>
              <a:ahLst/>
              <a:cxnLst/>
              <a:rect l="l" t="t" r="r" b="b"/>
              <a:pathLst>
                <a:path w="1886776" h="3209758" extrusionOk="0">
                  <a:moveTo>
                    <a:pt x="1884878" y="2800249"/>
                  </a:moveTo>
                  <a:cubicBezTo>
                    <a:pt x="1697557" y="2879185"/>
                    <a:pt x="1485627" y="2968980"/>
                    <a:pt x="1292111" y="3118525"/>
                  </a:cubicBezTo>
                  <a:lnTo>
                    <a:pt x="1184165" y="3209758"/>
                  </a:lnTo>
                  <a:lnTo>
                    <a:pt x="1080107" y="3118525"/>
                  </a:lnTo>
                  <a:cubicBezTo>
                    <a:pt x="822085" y="2919132"/>
                    <a:pt x="531327" y="2864209"/>
                    <a:pt x="309815" y="2735873"/>
                  </a:cubicBezTo>
                  <a:cubicBezTo>
                    <a:pt x="96816" y="2586936"/>
                    <a:pt x="0" y="2416129"/>
                    <a:pt x="0" y="2074878"/>
                  </a:cubicBezTo>
                  <a:lnTo>
                    <a:pt x="0" y="1906283"/>
                  </a:lnTo>
                  <a:lnTo>
                    <a:pt x="0" y="1685168"/>
                  </a:lnTo>
                  <a:lnTo>
                    <a:pt x="0" y="1524590"/>
                  </a:lnTo>
                  <a:lnTo>
                    <a:pt x="0" y="1235988"/>
                  </a:lnTo>
                  <a:lnTo>
                    <a:pt x="0" y="1134881"/>
                  </a:lnTo>
                  <a:cubicBezTo>
                    <a:pt x="0" y="793630"/>
                    <a:pt x="96817" y="622823"/>
                    <a:pt x="309816" y="473886"/>
                  </a:cubicBezTo>
                  <a:cubicBezTo>
                    <a:pt x="531329" y="345550"/>
                    <a:pt x="822086" y="290627"/>
                    <a:pt x="1080108" y="91233"/>
                  </a:cubicBezTo>
                  <a:lnTo>
                    <a:pt x="1188054" y="0"/>
                  </a:lnTo>
                  <a:lnTo>
                    <a:pt x="1292112" y="91233"/>
                  </a:lnTo>
                  <a:cubicBezTo>
                    <a:pt x="1485628" y="240778"/>
                    <a:pt x="1697559" y="309059"/>
                    <a:pt x="1884879" y="387994"/>
                  </a:cubicBezTo>
                  <a:lnTo>
                    <a:pt x="1886776" y="388912"/>
                  </a:ln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3" name="Google Shape;145;p28">
            <a:extLst>
              <a:ext uri="{FF2B5EF4-FFF2-40B4-BE49-F238E27FC236}">
                <a16:creationId xmlns:a16="http://schemas.microsoft.com/office/drawing/2014/main" id="{811EC436-7400-E877-B799-4C2D51CDA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5816" y="1324477"/>
            <a:ext cx="10965392" cy="268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Interview:</a:t>
            </a:r>
            <a:r>
              <a:rPr lang="en-US" dirty="0">
                <a:ea typeface="Montserrat SemiBold"/>
                <a:cs typeface="Montserrat SemiBold"/>
              </a:rPr>
              <a:t>  </a:t>
            </a: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We interviewed 5 people:</a:t>
            </a:r>
          </a:p>
          <a:p>
            <a:pPr marL="4762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Tx/>
              <a:buChar char="-"/>
            </a:pP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Common users: Thanh (21, Student), Nghia (17, Student), Roman (32, Worker)</a:t>
            </a:r>
          </a:p>
          <a:p>
            <a:pPr marL="4762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Tx/>
              <a:buChar char="-"/>
            </a:pP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Extreme users: Trung (64, Retired)</a:t>
            </a:r>
          </a:p>
          <a:p>
            <a:pPr marL="4762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Tx/>
              <a:buChar char="-"/>
            </a:pPr>
            <a:r>
              <a:rPr lang="de-DE" sz="1700" b="1" dirty="0">
                <a:latin typeface="Montserrat Light"/>
                <a:ea typeface="Montserrat Light"/>
                <a:cs typeface="Montserrat Light"/>
                <a:sym typeface="Montserrat Light"/>
              </a:rPr>
              <a:t>Expert users: Ngan Ha (29, Specialist Doctor)</a:t>
            </a:r>
          </a:p>
          <a:p>
            <a:pPr marL="4762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Tx/>
              <a:buChar char="-"/>
            </a:pPr>
            <a:endParaRPr lang="de-DE" sz="1700" b="1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 sz="500"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 sz="500" dirty="0"/>
          </a:p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25CE1-7185-4F33-72DD-52B313842232}"/>
              </a:ext>
            </a:extLst>
          </p:cNvPr>
          <p:cNvSpPr txBox="1"/>
          <p:nvPr/>
        </p:nvSpPr>
        <p:spPr>
          <a:xfrm>
            <a:off x="985816" y="3143150"/>
            <a:ext cx="10674858" cy="361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de-DE" sz="1700" dirty="0">
                <a:latin typeface="Montserrat SemiBold"/>
                <a:sym typeface="Montserrat SemiBold"/>
              </a:rPr>
              <a:t>Questionaire: </a:t>
            </a:r>
            <a:r>
              <a:rPr lang="de-DE" sz="1700" b="1" dirty="0">
                <a:latin typeface="Montserrat Light" pitchFamily="2" charset="0"/>
                <a:sym typeface="Montserrat SemiBold"/>
              </a:rPr>
              <a:t>We received 18 responses from different user groups</a:t>
            </a:r>
            <a:endParaRPr lang="de-DE" sz="1700" b="1" dirty="0">
              <a:latin typeface="Montserrat Light" pitchFamily="2" charset="0"/>
            </a:endParaRPr>
          </a:p>
        </p:txBody>
      </p:sp>
      <p:pic>
        <p:nvPicPr>
          <p:cNvPr id="1026" name="Picture 2" descr="Biểu đồ câu trả lời của biểu mẫu. Tên câu hỏi: Your age:. Số lượng câu trả lời: 18 câu trả lời.">
            <a:extLst>
              <a:ext uri="{FF2B5EF4-FFF2-40B4-BE49-F238E27FC236}">
                <a16:creationId xmlns:a16="http://schemas.microsoft.com/office/drawing/2014/main" id="{E5C47C2B-8EA6-DA4E-53E1-F13A9662D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2" y="4047460"/>
            <a:ext cx="4218944" cy="177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ểu đồ câu trả lời của biểu mẫu. Tên câu hỏi: Your occupation. Số lượng câu trả lời: 18 câu trả lời.">
            <a:extLst>
              <a:ext uri="{FF2B5EF4-FFF2-40B4-BE49-F238E27FC236}">
                <a16:creationId xmlns:a16="http://schemas.microsoft.com/office/drawing/2014/main" id="{B02DB2BE-882B-9D9A-5300-72394075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47" y="4047461"/>
            <a:ext cx="4218942" cy="177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ểu đồ câu trả lời của biểu mẫu. Tên câu hỏi: How often do you use medical websites?. Số lượng câu trả lời: 18 câu trả lời.">
            <a:extLst>
              <a:ext uri="{FF2B5EF4-FFF2-40B4-BE49-F238E27FC236}">
                <a16:creationId xmlns:a16="http://schemas.microsoft.com/office/drawing/2014/main" id="{52D2B992-6537-8D84-0F00-050DA4271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267" y="4047460"/>
            <a:ext cx="4218941" cy="177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741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108930" y="108787"/>
            <a:ext cx="3048514" cy="83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de-DE" sz="1500" dirty="0"/>
              <a:t>Interview/ Observation results</a:t>
            </a:r>
            <a:br>
              <a:rPr lang="de-DE" sz="1500" dirty="0"/>
            </a:br>
            <a:r>
              <a:rPr lang="de-DE" sz="1500" dirty="0">
                <a:solidFill>
                  <a:srgbClr val="595959"/>
                </a:solidFill>
              </a:rPr>
              <a:t>Common User </a:t>
            </a:r>
            <a:br>
              <a:rPr lang="de-DE" sz="1500" dirty="0">
                <a:solidFill>
                  <a:srgbClr val="595959"/>
                </a:solidFill>
              </a:rPr>
            </a:br>
            <a:r>
              <a:rPr lang="de-DE" sz="1500" dirty="0">
                <a:solidFill>
                  <a:srgbClr val="595959"/>
                </a:solidFill>
              </a:rPr>
              <a:t>Empathy Map</a:t>
            </a:r>
            <a:endParaRPr sz="1500" dirty="0"/>
          </a:p>
        </p:txBody>
      </p:sp>
      <p:grpSp>
        <p:nvGrpSpPr>
          <p:cNvPr id="183" name="Google Shape;183;p29"/>
          <p:cNvGrpSpPr/>
          <p:nvPr/>
        </p:nvGrpSpPr>
        <p:grpSpPr>
          <a:xfrm flipH="1">
            <a:off x="9351034" y="-2732317"/>
            <a:ext cx="3151640" cy="5028431"/>
            <a:chOff x="9040360" y="1829569"/>
            <a:chExt cx="3151640" cy="5028431"/>
          </a:xfrm>
        </p:grpSpPr>
        <p:grpSp>
          <p:nvGrpSpPr>
            <p:cNvPr id="184" name="Google Shape;184;p29"/>
            <p:cNvGrpSpPr/>
            <p:nvPr/>
          </p:nvGrpSpPr>
          <p:grpSpPr>
            <a:xfrm>
              <a:off x="9040360" y="1912383"/>
              <a:ext cx="3151640" cy="4945617"/>
              <a:chOff x="9040360" y="1912383"/>
              <a:chExt cx="3151640" cy="4945617"/>
            </a:xfrm>
          </p:grpSpPr>
          <p:sp>
            <p:nvSpPr>
              <p:cNvPr id="185" name="Google Shape;185;p29"/>
              <p:cNvSpPr/>
              <p:nvPr/>
            </p:nvSpPr>
            <p:spPr>
              <a:xfrm>
                <a:off x="9101565" y="4566630"/>
                <a:ext cx="2249810" cy="2291370"/>
              </a:xfrm>
              <a:custGeom>
                <a:avLst/>
                <a:gdLst/>
                <a:ahLst/>
                <a:cxnLst/>
                <a:rect l="l" t="t" r="r" b="b"/>
                <a:pathLst>
                  <a:path w="2249810" h="2291370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70146" y="275630"/>
                      <a:pt x="1745900" y="327719"/>
                      <a:pt x="1955981" y="449433"/>
                    </a:cubicBezTo>
                    <a:cubicBezTo>
                      <a:pt x="2157990" y="590684"/>
                      <a:pt x="2249810" y="752678"/>
                      <a:pt x="2249810" y="1076320"/>
                    </a:cubicBezTo>
                    <a:lnTo>
                      <a:pt x="2249810" y="1172210"/>
                    </a:lnTo>
                    <a:lnTo>
                      <a:pt x="2249810" y="1445920"/>
                    </a:lnTo>
                    <a:lnTo>
                      <a:pt x="2249810" y="1598212"/>
                    </a:lnTo>
                    <a:lnTo>
                      <a:pt x="2249810" y="1807917"/>
                    </a:lnTo>
                    <a:lnTo>
                      <a:pt x="2249810" y="1967812"/>
                    </a:lnTo>
                    <a:cubicBezTo>
                      <a:pt x="2249810" y="2089178"/>
                      <a:pt x="2236898" y="2187812"/>
                      <a:pt x="2210104" y="2271144"/>
                    </a:cubicBezTo>
                    <a:lnTo>
                      <a:pt x="2202000" y="2291370"/>
                    </a:lnTo>
                    <a:lnTo>
                      <a:pt x="47809" y="2291370"/>
                    </a:lnTo>
                    <a:lnTo>
                      <a:pt x="39705" y="2271144"/>
                    </a:lnTo>
                    <a:cubicBezTo>
                      <a:pt x="12912" y="2187812"/>
                      <a:pt x="0" y="2089178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186" name="Google Shape;186;p29"/>
              <p:cNvSpPr/>
              <p:nvPr/>
            </p:nvSpPr>
            <p:spPr>
              <a:xfrm>
                <a:off x="10366429" y="1912383"/>
                <a:ext cx="1825571" cy="3044131"/>
              </a:xfrm>
              <a:custGeom>
                <a:avLst/>
                <a:gdLst/>
                <a:ahLst/>
                <a:cxnLst/>
                <a:rect l="l" t="t" r="r" b="b"/>
                <a:pathLst>
                  <a:path w="1825571" h="3044131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08969" y="228354"/>
                      <a:pt x="1609963" y="293111"/>
                      <a:pt x="1787618" y="367973"/>
                    </a:cubicBezTo>
                    <a:lnTo>
                      <a:pt x="1825571" y="386337"/>
                    </a:lnTo>
                    <a:lnTo>
                      <a:pt x="1825571" y="2657795"/>
                    </a:lnTo>
                    <a:lnTo>
                      <a:pt x="1787617" y="2676158"/>
                    </a:lnTo>
                    <a:cubicBezTo>
                      <a:pt x="1609961" y="2751020"/>
                      <a:pt x="1408967" y="2815777"/>
                      <a:pt x="1225437" y="2957606"/>
                    </a:cubicBezTo>
                    <a:lnTo>
                      <a:pt x="1123061" y="3044131"/>
                    </a:lnTo>
                    <a:lnTo>
                      <a:pt x="1024372" y="2957606"/>
                    </a:lnTo>
                    <a:cubicBezTo>
                      <a:pt x="779664" y="2768501"/>
                      <a:pt x="503910" y="2716412"/>
                      <a:pt x="293828" y="2594699"/>
                    </a:cubicBezTo>
                    <a:cubicBezTo>
                      <a:pt x="91820" y="2453447"/>
                      <a:pt x="0" y="2291454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187" name="Google Shape;187;p29"/>
              <p:cNvSpPr/>
              <p:nvPr/>
            </p:nvSpPr>
            <p:spPr>
              <a:xfrm>
                <a:off x="9040360" y="4483816"/>
                <a:ext cx="2372219" cy="2366675"/>
              </a:xfrm>
              <a:custGeom>
                <a:avLst/>
                <a:gdLst/>
                <a:ahLst/>
                <a:cxnLst/>
                <a:rect l="l" t="t" r="r" b="b"/>
                <a:pathLst>
                  <a:path w="2372219" h="2366675" extrusionOk="0">
                    <a:moveTo>
                      <a:pt x="34848" y="2366675"/>
                    </a:moveTo>
                    <a:lnTo>
                      <a:pt x="18456" y="2301179"/>
                    </a:lnTo>
                    <a:cubicBezTo>
                      <a:pt x="6051" y="2234851"/>
                      <a:pt x="0" y="2160191"/>
                      <a:pt x="0" y="2074878"/>
                    </a:cubicBezTo>
                    <a:lnTo>
                      <a:pt x="0" y="1134881"/>
                    </a:lnTo>
                    <a:cubicBezTo>
                      <a:pt x="0" y="793630"/>
                      <a:pt x="96817" y="622823"/>
                      <a:pt x="309816" y="473886"/>
                    </a:cubicBezTo>
                    <a:cubicBezTo>
                      <a:pt x="531329" y="345550"/>
                      <a:pt x="822086" y="290627"/>
                      <a:pt x="1080108" y="91233"/>
                    </a:cubicBezTo>
                    <a:lnTo>
                      <a:pt x="1188054" y="0"/>
                    </a:lnTo>
                    <a:lnTo>
                      <a:pt x="1292112" y="91233"/>
                    </a:lnTo>
                    <a:cubicBezTo>
                      <a:pt x="1550134" y="290627"/>
                      <a:pt x="1840892" y="345550"/>
                      <a:pt x="2062403" y="473886"/>
                    </a:cubicBezTo>
                    <a:cubicBezTo>
                      <a:pt x="2275403" y="622823"/>
                      <a:pt x="2372219" y="793630"/>
                      <a:pt x="2372219" y="1134881"/>
                    </a:cubicBezTo>
                    <a:lnTo>
                      <a:pt x="2372219" y="1235988"/>
                    </a:lnTo>
                    <a:lnTo>
                      <a:pt x="2372219" y="2074878"/>
                    </a:lnTo>
                    <a:cubicBezTo>
                      <a:pt x="2372219" y="2160191"/>
                      <a:pt x="2366168" y="2234851"/>
                      <a:pt x="2353763" y="2301179"/>
                    </a:cubicBezTo>
                    <a:cubicBezTo>
                      <a:pt x="2348299" y="2323011"/>
                      <a:pt x="2342750" y="2357710"/>
                      <a:pt x="2342750" y="2357710"/>
                    </a:cubicBezTo>
                  </a:path>
                </a:pathLst>
              </a:custGeom>
              <a:noFill/>
              <a:ln w="25400" cap="rnd" cmpd="sng">
                <a:solidFill>
                  <a:srgbClr val="A2A5B5">
                    <a:alpha val="64313"/>
                  </a:srgbClr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</p:grpSp>
        <p:sp>
          <p:nvSpPr>
            <p:cNvPr id="188" name="Google Shape;188;p29"/>
            <p:cNvSpPr/>
            <p:nvPr/>
          </p:nvSpPr>
          <p:spPr>
            <a:xfrm>
              <a:off x="10305224" y="1829569"/>
              <a:ext cx="1886776" cy="3209758"/>
            </a:xfrm>
            <a:custGeom>
              <a:avLst/>
              <a:gdLst/>
              <a:ahLst/>
              <a:cxnLst/>
              <a:rect l="l" t="t" r="r" b="b"/>
              <a:pathLst>
                <a:path w="1886776" h="3209758" extrusionOk="0">
                  <a:moveTo>
                    <a:pt x="1884878" y="2800249"/>
                  </a:moveTo>
                  <a:cubicBezTo>
                    <a:pt x="1697557" y="2879185"/>
                    <a:pt x="1485627" y="2968980"/>
                    <a:pt x="1292111" y="3118525"/>
                  </a:cubicBezTo>
                  <a:lnTo>
                    <a:pt x="1184165" y="3209758"/>
                  </a:lnTo>
                  <a:lnTo>
                    <a:pt x="1080107" y="3118525"/>
                  </a:lnTo>
                  <a:cubicBezTo>
                    <a:pt x="822085" y="2919132"/>
                    <a:pt x="531327" y="2864209"/>
                    <a:pt x="309815" y="2735873"/>
                  </a:cubicBezTo>
                  <a:cubicBezTo>
                    <a:pt x="96816" y="2586936"/>
                    <a:pt x="0" y="2416129"/>
                    <a:pt x="0" y="2074878"/>
                  </a:cubicBezTo>
                  <a:lnTo>
                    <a:pt x="0" y="1906283"/>
                  </a:lnTo>
                  <a:lnTo>
                    <a:pt x="0" y="1685168"/>
                  </a:lnTo>
                  <a:lnTo>
                    <a:pt x="0" y="1524590"/>
                  </a:lnTo>
                  <a:lnTo>
                    <a:pt x="0" y="1235988"/>
                  </a:lnTo>
                  <a:lnTo>
                    <a:pt x="0" y="1134881"/>
                  </a:lnTo>
                  <a:cubicBezTo>
                    <a:pt x="0" y="793630"/>
                    <a:pt x="96817" y="622823"/>
                    <a:pt x="309816" y="473886"/>
                  </a:cubicBezTo>
                  <a:cubicBezTo>
                    <a:pt x="531329" y="345550"/>
                    <a:pt x="822086" y="290627"/>
                    <a:pt x="1080108" y="91233"/>
                  </a:cubicBezTo>
                  <a:lnTo>
                    <a:pt x="1188054" y="0"/>
                  </a:lnTo>
                  <a:lnTo>
                    <a:pt x="1292112" y="91233"/>
                  </a:lnTo>
                  <a:cubicBezTo>
                    <a:pt x="1485628" y="240778"/>
                    <a:pt x="1697559" y="309059"/>
                    <a:pt x="1884879" y="387994"/>
                  </a:cubicBezTo>
                  <a:lnTo>
                    <a:pt x="1886776" y="388912"/>
                  </a:ln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5498746" y="2691068"/>
            <a:ext cx="5261748" cy="297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053" y="181652"/>
            <a:ext cx="4536138" cy="649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3822531-FDAE-EA94-FA0C-674FF07C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682" y="182546"/>
            <a:ext cx="4536138" cy="64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11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103126" y="233080"/>
            <a:ext cx="3195407" cy="93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22222"/>
              <a:buFont typeface="Sorts Mill Goudy"/>
              <a:buNone/>
            </a:pPr>
            <a:r>
              <a:rPr lang="de-DE" sz="2000"/>
              <a:t>Interview/ Observation results</a:t>
            </a:r>
            <a:br>
              <a:rPr lang="de-DE" sz="2000"/>
            </a:br>
            <a:r>
              <a:rPr lang="de-DE" sz="2000">
                <a:solidFill>
                  <a:srgbClr val="595959"/>
                </a:solidFill>
              </a:rPr>
              <a:t>Extreme and Expert User</a:t>
            </a:r>
            <a:br>
              <a:rPr lang="de-DE" sz="2000">
                <a:solidFill>
                  <a:srgbClr val="595959"/>
                </a:solidFill>
              </a:rPr>
            </a:br>
            <a:r>
              <a:rPr lang="de-DE" sz="2000">
                <a:solidFill>
                  <a:srgbClr val="595959"/>
                </a:solidFill>
              </a:rPr>
              <a:t>Empathy Map</a:t>
            </a:r>
            <a:endParaRPr sz="2000"/>
          </a:p>
        </p:txBody>
      </p:sp>
      <p:grpSp>
        <p:nvGrpSpPr>
          <p:cNvPr id="168" name="Google Shape;168;p6"/>
          <p:cNvGrpSpPr/>
          <p:nvPr/>
        </p:nvGrpSpPr>
        <p:grpSpPr>
          <a:xfrm flipH="1">
            <a:off x="0" y="1831057"/>
            <a:ext cx="3151640" cy="5028431"/>
            <a:chOff x="9040360" y="1829569"/>
            <a:chExt cx="3151640" cy="5028431"/>
          </a:xfrm>
        </p:grpSpPr>
        <p:grpSp>
          <p:nvGrpSpPr>
            <p:cNvPr id="169" name="Google Shape;169;p6"/>
            <p:cNvGrpSpPr/>
            <p:nvPr/>
          </p:nvGrpSpPr>
          <p:grpSpPr>
            <a:xfrm>
              <a:off x="9040360" y="1912383"/>
              <a:ext cx="3151640" cy="4945617"/>
              <a:chOff x="9040360" y="1912383"/>
              <a:chExt cx="3151640" cy="4945617"/>
            </a:xfrm>
          </p:grpSpPr>
          <p:sp>
            <p:nvSpPr>
              <p:cNvPr id="170" name="Google Shape;170;p6"/>
              <p:cNvSpPr/>
              <p:nvPr/>
            </p:nvSpPr>
            <p:spPr>
              <a:xfrm>
                <a:off x="9101565" y="4566630"/>
                <a:ext cx="2249810" cy="2291370"/>
              </a:xfrm>
              <a:custGeom>
                <a:avLst/>
                <a:gdLst/>
                <a:ahLst/>
                <a:cxnLst/>
                <a:rect l="l" t="t" r="r" b="b"/>
                <a:pathLst>
                  <a:path w="2249810" h="2291370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70146" y="275630"/>
                      <a:pt x="1745900" y="327719"/>
                      <a:pt x="1955981" y="449433"/>
                    </a:cubicBezTo>
                    <a:cubicBezTo>
                      <a:pt x="2157990" y="590684"/>
                      <a:pt x="2249810" y="752678"/>
                      <a:pt x="2249810" y="1076320"/>
                    </a:cubicBezTo>
                    <a:lnTo>
                      <a:pt x="2249810" y="1172210"/>
                    </a:lnTo>
                    <a:lnTo>
                      <a:pt x="2249810" y="1445920"/>
                    </a:lnTo>
                    <a:lnTo>
                      <a:pt x="2249810" y="1598212"/>
                    </a:lnTo>
                    <a:lnTo>
                      <a:pt x="2249810" y="1807917"/>
                    </a:lnTo>
                    <a:lnTo>
                      <a:pt x="2249810" y="1967812"/>
                    </a:lnTo>
                    <a:cubicBezTo>
                      <a:pt x="2249810" y="2089178"/>
                      <a:pt x="2236898" y="2187812"/>
                      <a:pt x="2210104" y="2271144"/>
                    </a:cubicBezTo>
                    <a:lnTo>
                      <a:pt x="2202000" y="2291370"/>
                    </a:lnTo>
                    <a:lnTo>
                      <a:pt x="47809" y="2291370"/>
                    </a:lnTo>
                    <a:lnTo>
                      <a:pt x="39705" y="2271144"/>
                    </a:lnTo>
                    <a:cubicBezTo>
                      <a:pt x="12912" y="2187812"/>
                      <a:pt x="0" y="2089178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10366429" y="1912383"/>
                <a:ext cx="1825571" cy="3044131"/>
              </a:xfrm>
              <a:custGeom>
                <a:avLst/>
                <a:gdLst/>
                <a:ahLst/>
                <a:cxnLst/>
                <a:rect l="l" t="t" r="r" b="b"/>
                <a:pathLst>
                  <a:path w="1825571" h="3044131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08969" y="228354"/>
                      <a:pt x="1609963" y="293111"/>
                      <a:pt x="1787618" y="367973"/>
                    </a:cubicBezTo>
                    <a:lnTo>
                      <a:pt x="1825571" y="386337"/>
                    </a:lnTo>
                    <a:lnTo>
                      <a:pt x="1825571" y="2657795"/>
                    </a:lnTo>
                    <a:lnTo>
                      <a:pt x="1787617" y="2676158"/>
                    </a:lnTo>
                    <a:cubicBezTo>
                      <a:pt x="1609961" y="2751020"/>
                      <a:pt x="1408967" y="2815777"/>
                      <a:pt x="1225437" y="2957606"/>
                    </a:cubicBezTo>
                    <a:lnTo>
                      <a:pt x="1123061" y="3044131"/>
                    </a:lnTo>
                    <a:lnTo>
                      <a:pt x="1024372" y="2957606"/>
                    </a:lnTo>
                    <a:cubicBezTo>
                      <a:pt x="779664" y="2768501"/>
                      <a:pt x="503910" y="2716412"/>
                      <a:pt x="293828" y="2594699"/>
                    </a:cubicBezTo>
                    <a:cubicBezTo>
                      <a:pt x="91820" y="2453447"/>
                      <a:pt x="0" y="2291454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9040360" y="4483816"/>
                <a:ext cx="2372219" cy="2366675"/>
              </a:xfrm>
              <a:custGeom>
                <a:avLst/>
                <a:gdLst/>
                <a:ahLst/>
                <a:cxnLst/>
                <a:rect l="l" t="t" r="r" b="b"/>
                <a:pathLst>
                  <a:path w="2372219" h="2366675" extrusionOk="0">
                    <a:moveTo>
                      <a:pt x="34848" y="2366675"/>
                    </a:moveTo>
                    <a:lnTo>
                      <a:pt x="18456" y="2301179"/>
                    </a:lnTo>
                    <a:cubicBezTo>
                      <a:pt x="6051" y="2234851"/>
                      <a:pt x="0" y="2160191"/>
                      <a:pt x="0" y="2074878"/>
                    </a:cubicBezTo>
                    <a:lnTo>
                      <a:pt x="0" y="1134881"/>
                    </a:lnTo>
                    <a:cubicBezTo>
                      <a:pt x="0" y="793630"/>
                      <a:pt x="96817" y="622823"/>
                      <a:pt x="309816" y="473886"/>
                    </a:cubicBezTo>
                    <a:cubicBezTo>
                      <a:pt x="531329" y="345550"/>
                      <a:pt x="822086" y="290627"/>
                      <a:pt x="1080108" y="91233"/>
                    </a:cubicBezTo>
                    <a:lnTo>
                      <a:pt x="1188054" y="0"/>
                    </a:lnTo>
                    <a:lnTo>
                      <a:pt x="1292112" y="91233"/>
                    </a:lnTo>
                    <a:cubicBezTo>
                      <a:pt x="1550134" y="290627"/>
                      <a:pt x="1840892" y="345550"/>
                      <a:pt x="2062403" y="473886"/>
                    </a:cubicBezTo>
                    <a:cubicBezTo>
                      <a:pt x="2275403" y="622823"/>
                      <a:pt x="2372219" y="793630"/>
                      <a:pt x="2372219" y="1134881"/>
                    </a:cubicBezTo>
                    <a:lnTo>
                      <a:pt x="2372219" y="1235988"/>
                    </a:lnTo>
                    <a:lnTo>
                      <a:pt x="2372219" y="2074878"/>
                    </a:lnTo>
                    <a:cubicBezTo>
                      <a:pt x="2372219" y="2160191"/>
                      <a:pt x="2366168" y="2234851"/>
                      <a:pt x="2353763" y="2301179"/>
                    </a:cubicBezTo>
                    <a:cubicBezTo>
                      <a:pt x="2348299" y="2323011"/>
                      <a:pt x="2342750" y="2357710"/>
                      <a:pt x="2342750" y="2357710"/>
                    </a:cubicBezTo>
                  </a:path>
                </a:pathLst>
              </a:custGeom>
              <a:noFill/>
              <a:ln w="25400" cap="rnd" cmpd="sng">
                <a:solidFill>
                  <a:srgbClr val="A2A5B5">
                    <a:alpha val="64313"/>
                  </a:srgbClr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</p:grpSp>
        <p:sp>
          <p:nvSpPr>
            <p:cNvPr id="173" name="Google Shape;173;p6"/>
            <p:cNvSpPr/>
            <p:nvPr/>
          </p:nvSpPr>
          <p:spPr>
            <a:xfrm>
              <a:off x="10305224" y="1829569"/>
              <a:ext cx="1886776" cy="3209758"/>
            </a:xfrm>
            <a:custGeom>
              <a:avLst/>
              <a:gdLst/>
              <a:ahLst/>
              <a:cxnLst/>
              <a:rect l="l" t="t" r="r" b="b"/>
              <a:pathLst>
                <a:path w="1886776" h="3209758" extrusionOk="0">
                  <a:moveTo>
                    <a:pt x="1884878" y="2800249"/>
                  </a:moveTo>
                  <a:cubicBezTo>
                    <a:pt x="1697557" y="2879185"/>
                    <a:pt x="1485627" y="2968980"/>
                    <a:pt x="1292111" y="3118525"/>
                  </a:cubicBezTo>
                  <a:lnTo>
                    <a:pt x="1184165" y="3209758"/>
                  </a:lnTo>
                  <a:lnTo>
                    <a:pt x="1080107" y="3118525"/>
                  </a:lnTo>
                  <a:cubicBezTo>
                    <a:pt x="822085" y="2919132"/>
                    <a:pt x="531327" y="2864209"/>
                    <a:pt x="309815" y="2735873"/>
                  </a:cubicBezTo>
                  <a:cubicBezTo>
                    <a:pt x="96816" y="2586936"/>
                    <a:pt x="0" y="2416129"/>
                    <a:pt x="0" y="2074878"/>
                  </a:cubicBezTo>
                  <a:lnTo>
                    <a:pt x="0" y="1906283"/>
                  </a:lnTo>
                  <a:lnTo>
                    <a:pt x="0" y="1685168"/>
                  </a:lnTo>
                  <a:lnTo>
                    <a:pt x="0" y="1524590"/>
                  </a:lnTo>
                  <a:lnTo>
                    <a:pt x="0" y="1235988"/>
                  </a:lnTo>
                  <a:lnTo>
                    <a:pt x="0" y="1134881"/>
                  </a:lnTo>
                  <a:cubicBezTo>
                    <a:pt x="0" y="793630"/>
                    <a:pt x="96817" y="622823"/>
                    <a:pt x="309816" y="473886"/>
                  </a:cubicBezTo>
                  <a:cubicBezTo>
                    <a:pt x="531329" y="345550"/>
                    <a:pt x="822086" y="290627"/>
                    <a:pt x="1080108" y="91233"/>
                  </a:cubicBezTo>
                  <a:lnTo>
                    <a:pt x="1188054" y="0"/>
                  </a:lnTo>
                  <a:lnTo>
                    <a:pt x="1292112" y="91233"/>
                  </a:lnTo>
                  <a:cubicBezTo>
                    <a:pt x="1485628" y="240778"/>
                    <a:pt x="1697559" y="309059"/>
                    <a:pt x="1884879" y="387994"/>
                  </a:cubicBezTo>
                  <a:lnTo>
                    <a:pt x="1886776" y="388912"/>
                  </a:ln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5498746" y="2691068"/>
            <a:ext cx="5261748" cy="297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/>
          </a:p>
        </p:txBody>
      </p:sp>
      <p:pic>
        <p:nvPicPr>
          <p:cNvPr id="175" name="Google Shape;17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2844" y="552259"/>
            <a:ext cx="4304233" cy="616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2422" y="552259"/>
            <a:ext cx="4304233" cy="616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103126" y="233080"/>
            <a:ext cx="3195407" cy="93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22222"/>
              <a:buFont typeface="Sorts Mill Goudy"/>
              <a:buNone/>
            </a:pPr>
            <a:r>
              <a:rPr lang="de-DE" sz="2000"/>
              <a:t>Interview/ Observation results</a:t>
            </a:r>
            <a:br>
              <a:rPr lang="de-DE" sz="2000"/>
            </a:br>
            <a:r>
              <a:rPr lang="de-DE" sz="2000">
                <a:solidFill>
                  <a:srgbClr val="595959"/>
                </a:solidFill>
              </a:rPr>
              <a:t>Questionaire</a:t>
            </a:r>
            <a:endParaRPr sz="2000"/>
          </a:p>
        </p:txBody>
      </p:sp>
      <p:grpSp>
        <p:nvGrpSpPr>
          <p:cNvPr id="199" name="Google Shape;199;p30"/>
          <p:cNvGrpSpPr/>
          <p:nvPr/>
        </p:nvGrpSpPr>
        <p:grpSpPr>
          <a:xfrm flipH="1">
            <a:off x="0" y="1831057"/>
            <a:ext cx="3151640" cy="5028431"/>
            <a:chOff x="9040360" y="1829569"/>
            <a:chExt cx="3151640" cy="5028431"/>
          </a:xfrm>
        </p:grpSpPr>
        <p:grpSp>
          <p:nvGrpSpPr>
            <p:cNvPr id="200" name="Google Shape;200;p30"/>
            <p:cNvGrpSpPr/>
            <p:nvPr/>
          </p:nvGrpSpPr>
          <p:grpSpPr>
            <a:xfrm>
              <a:off x="9040360" y="1912383"/>
              <a:ext cx="3151640" cy="4945617"/>
              <a:chOff x="9040360" y="1912383"/>
              <a:chExt cx="3151640" cy="4945617"/>
            </a:xfrm>
          </p:grpSpPr>
          <p:sp>
            <p:nvSpPr>
              <p:cNvPr id="201" name="Google Shape;201;p30"/>
              <p:cNvSpPr/>
              <p:nvPr/>
            </p:nvSpPr>
            <p:spPr>
              <a:xfrm>
                <a:off x="9101565" y="4566630"/>
                <a:ext cx="2249810" cy="2291370"/>
              </a:xfrm>
              <a:custGeom>
                <a:avLst/>
                <a:gdLst/>
                <a:ahLst/>
                <a:cxnLst/>
                <a:rect l="l" t="t" r="r" b="b"/>
                <a:pathLst>
                  <a:path w="2249810" h="2291370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70146" y="275630"/>
                      <a:pt x="1745900" y="327719"/>
                      <a:pt x="1955981" y="449433"/>
                    </a:cubicBezTo>
                    <a:cubicBezTo>
                      <a:pt x="2157990" y="590684"/>
                      <a:pt x="2249810" y="752678"/>
                      <a:pt x="2249810" y="1076320"/>
                    </a:cubicBezTo>
                    <a:lnTo>
                      <a:pt x="2249810" y="1172210"/>
                    </a:lnTo>
                    <a:lnTo>
                      <a:pt x="2249810" y="1445920"/>
                    </a:lnTo>
                    <a:lnTo>
                      <a:pt x="2249810" y="1598212"/>
                    </a:lnTo>
                    <a:lnTo>
                      <a:pt x="2249810" y="1807917"/>
                    </a:lnTo>
                    <a:lnTo>
                      <a:pt x="2249810" y="1967812"/>
                    </a:lnTo>
                    <a:cubicBezTo>
                      <a:pt x="2249810" y="2089178"/>
                      <a:pt x="2236898" y="2187812"/>
                      <a:pt x="2210104" y="2271144"/>
                    </a:cubicBezTo>
                    <a:lnTo>
                      <a:pt x="2202000" y="2291370"/>
                    </a:lnTo>
                    <a:lnTo>
                      <a:pt x="47809" y="2291370"/>
                    </a:lnTo>
                    <a:lnTo>
                      <a:pt x="39705" y="2271144"/>
                    </a:lnTo>
                    <a:cubicBezTo>
                      <a:pt x="12912" y="2187812"/>
                      <a:pt x="0" y="2089178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202" name="Google Shape;202;p30"/>
              <p:cNvSpPr/>
              <p:nvPr/>
            </p:nvSpPr>
            <p:spPr>
              <a:xfrm>
                <a:off x="10366429" y="1912383"/>
                <a:ext cx="1825571" cy="3044131"/>
              </a:xfrm>
              <a:custGeom>
                <a:avLst/>
                <a:gdLst/>
                <a:ahLst/>
                <a:cxnLst/>
                <a:rect l="l" t="t" r="r" b="b"/>
                <a:pathLst>
                  <a:path w="1825571" h="3044131" extrusionOk="0">
                    <a:moveTo>
                      <a:pt x="1126749" y="0"/>
                    </a:moveTo>
                    <a:lnTo>
                      <a:pt x="1225438" y="86525"/>
                    </a:lnTo>
                    <a:cubicBezTo>
                      <a:pt x="1408969" y="228354"/>
                      <a:pt x="1609963" y="293111"/>
                      <a:pt x="1787618" y="367973"/>
                    </a:cubicBezTo>
                    <a:lnTo>
                      <a:pt x="1825571" y="386337"/>
                    </a:lnTo>
                    <a:lnTo>
                      <a:pt x="1825571" y="2657795"/>
                    </a:lnTo>
                    <a:lnTo>
                      <a:pt x="1787617" y="2676158"/>
                    </a:lnTo>
                    <a:cubicBezTo>
                      <a:pt x="1609961" y="2751020"/>
                      <a:pt x="1408967" y="2815777"/>
                      <a:pt x="1225437" y="2957606"/>
                    </a:cubicBezTo>
                    <a:lnTo>
                      <a:pt x="1123061" y="3044131"/>
                    </a:lnTo>
                    <a:lnTo>
                      <a:pt x="1024372" y="2957606"/>
                    </a:lnTo>
                    <a:cubicBezTo>
                      <a:pt x="779664" y="2768501"/>
                      <a:pt x="503910" y="2716412"/>
                      <a:pt x="293828" y="2594699"/>
                    </a:cubicBezTo>
                    <a:cubicBezTo>
                      <a:pt x="91820" y="2453447"/>
                      <a:pt x="0" y="2291454"/>
                      <a:pt x="0" y="1967812"/>
                    </a:cubicBezTo>
                    <a:lnTo>
                      <a:pt x="0" y="1807917"/>
                    </a:lnTo>
                    <a:lnTo>
                      <a:pt x="0" y="1598212"/>
                    </a:lnTo>
                    <a:lnTo>
                      <a:pt x="0" y="1445920"/>
                    </a:lnTo>
                    <a:lnTo>
                      <a:pt x="0" y="1172210"/>
                    </a:lnTo>
                    <a:lnTo>
                      <a:pt x="0" y="1076320"/>
                    </a:lnTo>
                    <a:cubicBezTo>
                      <a:pt x="0" y="752678"/>
                      <a:pt x="91821" y="590684"/>
                      <a:pt x="293829" y="449433"/>
                    </a:cubicBezTo>
                    <a:cubicBezTo>
                      <a:pt x="503912" y="327719"/>
                      <a:pt x="779665" y="275630"/>
                      <a:pt x="1024373" y="86525"/>
                    </a:cubicBezTo>
                    <a:close/>
                  </a:path>
                </a:pathLst>
              </a:custGeom>
              <a:solidFill>
                <a:srgbClr val="A2A5B5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  <p:sp>
            <p:nvSpPr>
              <p:cNvPr id="203" name="Google Shape;203;p30"/>
              <p:cNvSpPr/>
              <p:nvPr/>
            </p:nvSpPr>
            <p:spPr>
              <a:xfrm>
                <a:off x="9040360" y="4483816"/>
                <a:ext cx="2372219" cy="2366675"/>
              </a:xfrm>
              <a:custGeom>
                <a:avLst/>
                <a:gdLst/>
                <a:ahLst/>
                <a:cxnLst/>
                <a:rect l="l" t="t" r="r" b="b"/>
                <a:pathLst>
                  <a:path w="2372219" h="2366675" extrusionOk="0">
                    <a:moveTo>
                      <a:pt x="34848" y="2366675"/>
                    </a:moveTo>
                    <a:lnTo>
                      <a:pt x="18456" y="2301179"/>
                    </a:lnTo>
                    <a:cubicBezTo>
                      <a:pt x="6051" y="2234851"/>
                      <a:pt x="0" y="2160191"/>
                      <a:pt x="0" y="2074878"/>
                    </a:cubicBezTo>
                    <a:lnTo>
                      <a:pt x="0" y="1134881"/>
                    </a:lnTo>
                    <a:cubicBezTo>
                      <a:pt x="0" y="793630"/>
                      <a:pt x="96817" y="622823"/>
                      <a:pt x="309816" y="473886"/>
                    </a:cubicBezTo>
                    <a:cubicBezTo>
                      <a:pt x="531329" y="345550"/>
                      <a:pt x="822086" y="290627"/>
                      <a:pt x="1080108" y="91233"/>
                    </a:cubicBezTo>
                    <a:lnTo>
                      <a:pt x="1188054" y="0"/>
                    </a:lnTo>
                    <a:lnTo>
                      <a:pt x="1292112" y="91233"/>
                    </a:lnTo>
                    <a:cubicBezTo>
                      <a:pt x="1550134" y="290627"/>
                      <a:pt x="1840892" y="345550"/>
                      <a:pt x="2062403" y="473886"/>
                    </a:cubicBezTo>
                    <a:cubicBezTo>
                      <a:pt x="2275403" y="622823"/>
                      <a:pt x="2372219" y="793630"/>
                      <a:pt x="2372219" y="1134881"/>
                    </a:cubicBezTo>
                    <a:lnTo>
                      <a:pt x="2372219" y="1235988"/>
                    </a:lnTo>
                    <a:lnTo>
                      <a:pt x="2372219" y="2074878"/>
                    </a:lnTo>
                    <a:cubicBezTo>
                      <a:pt x="2372219" y="2160191"/>
                      <a:pt x="2366168" y="2234851"/>
                      <a:pt x="2353763" y="2301179"/>
                    </a:cubicBezTo>
                    <a:cubicBezTo>
                      <a:pt x="2348299" y="2323011"/>
                      <a:pt x="2342750" y="2357710"/>
                      <a:pt x="2342750" y="2357710"/>
                    </a:cubicBezTo>
                  </a:path>
                </a:pathLst>
              </a:custGeom>
              <a:noFill/>
              <a:ln w="25400" cap="rnd" cmpd="sng">
                <a:solidFill>
                  <a:srgbClr val="A2A5B5">
                    <a:alpha val="64313"/>
                  </a:srgbClr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endParaRPr>
              </a:p>
            </p:txBody>
          </p:sp>
        </p:grpSp>
        <p:sp>
          <p:nvSpPr>
            <p:cNvPr id="204" name="Google Shape;204;p30"/>
            <p:cNvSpPr/>
            <p:nvPr/>
          </p:nvSpPr>
          <p:spPr>
            <a:xfrm>
              <a:off x="10305224" y="1829569"/>
              <a:ext cx="1886776" cy="3209758"/>
            </a:xfrm>
            <a:custGeom>
              <a:avLst/>
              <a:gdLst/>
              <a:ahLst/>
              <a:cxnLst/>
              <a:rect l="l" t="t" r="r" b="b"/>
              <a:pathLst>
                <a:path w="1886776" h="3209758" extrusionOk="0">
                  <a:moveTo>
                    <a:pt x="1884878" y="2800249"/>
                  </a:moveTo>
                  <a:cubicBezTo>
                    <a:pt x="1697557" y="2879185"/>
                    <a:pt x="1485627" y="2968980"/>
                    <a:pt x="1292111" y="3118525"/>
                  </a:cubicBezTo>
                  <a:lnTo>
                    <a:pt x="1184165" y="3209758"/>
                  </a:lnTo>
                  <a:lnTo>
                    <a:pt x="1080107" y="3118525"/>
                  </a:lnTo>
                  <a:cubicBezTo>
                    <a:pt x="822085" y="2919132"/>
                    <a:pt x="531327" y="2864209"/>
                    <a:pt x="309815" y="2735873"/>
                  </a:cubicBezTo>
                  <a:cubicBezTo>
                    <a:pt x="96816" y="2586936"/>
                    <a:pt x="0" y="2416129"/>
                    <a:pt x="0" y="2074878"/>
                  </a:cubicBezTo>
                  <a:lnTo>
                    <a:pt x="0" y="1906283"/>
                  </a:lnTo>
                  <a:lnTo>
                    <a:pt x="0" y="1685168"/>
                  </a:lnTo>
                  <a:lnTo>
                    <a:pt x="0" y="1524590"/>
                  </a:lnTo>
                  <a:lnTo>
                    <a:pt x="0" y="1235988"/>
                  </a:lnTo>
                  <a:lnTo>
                    <a:pt x="0" y="1134881"/>
                  </a:lnTo>
                  <a:cubicBezTo>
                    <a:pt x="0" y="793630"/>
                    <a:pt x="96817" y="622823"/>
                    <a:pt x="309816" y="473886"/>
                  </a:cubicBezTo>
                  <a:cubicBezTo>
                    <a:pt x="531329" y="345550"/>
                    <a:pt x="822086" y="290627"/>
                    <a:pt x="1080108" y="91233"/>
                  </a:cubicBezTo>
                  <a:lnTo>
                    <a:pt x="1188054" y="0"/>
                  </a:lnTo>
                  <a:lnTo>
                    <a:pt x="1292112" y="91233"/>
                  </a:lnTo>
                  <a:cubicBezTo>
                    <a:pt x="1485628" y="240778"/>
                    <a:pt x="1697559" y="309059"/>
                    <a:pt x="1884879" y="387994"/>
                  </a:cubicBezTo>
                  <a:lnTo>
                    <a:pt x="1886776" y="388912"/>
                  </a:lnTo>
                </a:path>
              </a:pathLst>
            </a:custGeom>
            <a:noFill/>
            <a:ln w="25400" cap="rnd" cmpd="sng">
              <a:solidFill>
                <a:srgbClr val="A2A5B5">
                  <a:alpha val="64313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5498746" y="2691068"/>
            <a:ext cx="5261748" cy="297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28600" lvl="0" indent="-381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71362"/>
            <a:ext cx="6087374" cy="289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3952735"/>
            <a:ext cx="6087375" cy="289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7374" y="1071362"/>
            <a:ext cx="6541698" cy="310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8627" y="3941350"/>
            <a:ext cx="6104626" cy="291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rakesh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18BD888CF63E46ABD82FBBF96E41DC" ma:contentTypeVersion="10" ma:contentTypeDescription="Create a new document." ma:contentTypeScope="" ma:versionID="606c1b8c311bd1c703722a976eacd8f2">
  <xsd:schema xmlns:xsd="http://www.w3.org/2001/XMLSchema" xmlns:xs="http://www.w3.org/2001/XMLSchema" xmlns:p="http://schemas.microsoft.com/office/2006/metadata/properties" xmlns:ns2="f8e34c08-0551-4c5c-a260-59439d7e05e6" targetNamespace="http://schemas.microsoft.com/office/2006/metadata/properties" ma:root="true" ma:fieldsID="85410e5307e0ee21dabd0b98768df944" ns2:_="">
    <xsd:import namespace="f8e34c08-0551-4c5c-a260-59439d7e05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34c08-0551-4c5c-a260-59439d7e05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8e34c08-0551-4c5c-a260-59439d7e05e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AD1081D-4A7F-4949-B2F8-85E85043CDC0}"/>
</file>

<file path=customXml/itemProps2.xml><?xml version="1.0" encoding="utf-8"?>
<ds:datastoreItem xmlns:ds="http://schemas.openxmlformats.org/officeDocument/2006/customXml" ds:itemID="{A7C4AE19-4F5A-452D-BF8C-17A057F34693}"/>
</file>

<file path=customXml/itemProps3.xml><?xml version="1.0" encoding="utf-8"?>
<ds:datastoreItem xmlns:ds="http://schemas.openxmlformats.org/officeDocument/2006/customXml" ds:itemID="{56B63DE6-0F49-41C7-A22A-8632F3485CDF}"/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1129</Words>
  <Application>Microsoft Office PowerPoint</Application>
  <PresentationFormat>Widescreen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Montserrat Light</vt:lpstr>
      <vt:lpstr>Noto Sans Symbols</vt:lpstr>
      <vt:lpstr>Arial</vt:lpstr>
      <vt:lpstr>Sorts Mill Goudy</vt:lpstr>
      <vt:lpstr>Montserrat SemiBold</vt:lpstr>
      <vt:lpstr>Times</vt:lpstr>
      <vt:lpstr>MarrakeshVTI</vt:lpstr>
      <vt:lpstr>Needfinding</vt:lpstr>
      <vt:lpstr>Introduction Team Members</vt:lpstr>
      <vt:lpstr>Introduction Problem Domain</vt:lpstr>
      <vt:lpstr>Needfinding Methodology Our Interviewees</vt:lpstr>
      <vt:lpstr>Needfinding Methodology Questions</vt:lpstr>
      <vt:lpstr>Interview/ Observation results </vt:lpstr>
      <vt:lpstr>Interview/ Observation results Common User  Empathy Map</vt:lpstr>
      <vt:lpstr>Interview/ Observation results Extreme and Expert User Empathy Map</vt:lpstr>
      <vt:lpstr>Interview/ Observation results Questionaire</vt:lpstr>
      <vt:lpstr>Interview/ Observation results Questionaire</vt:lpstr>
      <vt:lpstr>Analysis</vt:lpstr>
      <vt:lpstr>Tensions, Contradictions</vt:lpstr>
      <vt:lpstr>Surprises </vt:lpstr>
      <vt:lpstr>Conclusions &amp; Questions </vt:lpstr>
      <vt:lpstr>Needs and Insights</vt:lpstr>
      <vt:lpstr>Summary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Needfinding</dc:title>
  <dc:creator>Adina Waidhas</dc:creator>
  <cp:lastModifiedBy>Nguyen Duc Phuc Hoang 20210385</cp:lastModifiedBy>
  <cp:revision>3</cp:revision>
  <dcterms:created xsi:type="dcterms:W3CDTF">2024-10-07T02:44:36Z</dcterms:created>
  <dcterms:modified xsi:type="dcterms:W3CDTF">2024-10-22T06:29:54Z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0x0101002218BD888CF63E46ABD82FBBF96E41DC</vt:lpwstr>
  </property>
</Properties>
</file>